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265" r:id="rId2"/>
    <p:sldId id="1797" r:id="rId3"/>
    <p:sldId id="1799" r:id="rId4"/>
    <p:sldId id="1617" r:id="rId5"/>
    <p:sldId id="2089" r:id="rId6"/>
    <p:sldId id="2264" r:id="rId7"/>
    <p:sldId id="1160" r:id="rId8"/>
    <p:sldId id="2269" r:id="rId9"/>
    <p:sldId id="2266" r:id="rId10"/>
    <p:sldId id="1906" r:id="rId11"/>
    <p:sldId id="2023" r:id="rId12"/>
    <p:sldId id="2024" r:id="rId13"/>
    <p:sldId id="1796" r:id="rId14"/>
    <p:sldId id="2222" r:id="rId15"/>
    <p:sldId id="2212" r:id="rId16"/>
    <p:sldId id="2267" r:id="rId17"/>
    <p:sldId id="2282" r:id="rId18"/>
    <p:sldId id="2283" r:id="rId19"/>
    <p:sldId id="2268" r:id="rId20"/>
    <p:sldId id="2273" r:id="rId21"/>
    <p:sldId id="2270" r:id="rId22"/>
    <p:sldId id="2271" r:id="rId23"/>
    <p:sldId id="2272" r:id="rId24"/>
    <p:sldId id="2285" r:id="rId25"/>
    <p:sldId id="2274" r:id="rId26"/>
    <p:sldId id="2275" r:id="rId27"/>
    <p:sldId id="2277" r:id="rId28"/>
    <p:sldId id="2278" r:id="rId29"/>
    <p:sldId id="2279" r:id="rId30"/>
    <p:sldId id="2276" r:id="rId31"/>
    <p:sldId id="2284" r:id="rId32"/>
    <p:sldId id="2281" r:id="rId33"/>
    <p:sldId id="2280" r:id="rId34"/>
    <p:sldId id="2286" r:id="rId35"/>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冒頭" id="{D70F1FC8-6411-A44B-A35F-85B116E2551F}">
          <p14:sldIdLst>
            <p14:sldId id="2265"/>
            <p14:sldId id="1797"/>
            <p14:sldId id="1799"/>
            <p14:sldId id="1617"/>
            <p14:sldId id="2089"/>
            <p14:sldId id="2264"/>
            <p14:sldId id="1160"/>
            <p14:sldId id="2269"/>
            <p14:sldId id="2266"/>
            <p14:sldId id="1906"/>
            <p14:sldId id="2023"/>
            <p14:sldId id="2024"/>
            <p14:sldId id="1796"/>
            <p14:sldId id="2222"/>
            <p14:sldId id="2212"/>
            <p14:sldId id="2267"/>
            <p14:sldId id="2282"/>
            <p14:sldId id="2283"/>
            <p14:sldId id="2268"/>
            <p14:sldId id="2273"/>
            <p14:sldId id="2270"/>
            <p14:sldId id="2271"/>
            <p14:sldId id="2272"/>
            <p14:sldId id="2285"/>
            <p14:sldId id="2274"/>
            <p14:sldId id="2275"/>
            <p14:sldId id="2277"/>
            <p14:sldId id="2278"/>
            <p14:sldId id="2279"/>
            <p14:sldId id="2276"/>
            <p14:sldId id="2284"/>
            <p14:sldId id="2281"/>
            <p14:sldId id="2280"/>
            <p14:sldId id="2286"/>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F3"/>
    <a:srgbClr val="FDF1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2" autoAdjust="0"/>
    <p:restoredTop sz="99831" autoAdjust="0"/>
  </p:normalViewPr>
  <p:slideViewPr>
    <p:cSldViewPr snapToGrid="0" snapToObjects="1">
      <p:cViewPr>
        <p:scale>
          <a:sx n="120" d="100"/>
          <a:sy n="120" d="100"/>
        </p:scale>
        <p:origin x="1136" y="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12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20317403485428"/>
          <c:y val="0.18302791389430803"/>
          <c:w val="0.59808340340749622"/>
          <c:h val="0.56893728110219066"/>
        </c:manualLayout>
      </c:layout>
      <c:radarChart>
        <c:radarStyle val="marker"/>
        <c:varyColors val="0"/>
        <c:ser>
          <c:idx val="0"/>
          <c:order val="0"/>
          <c:tx>
            <c:strRef>
              <c:f>Sheet1!$B$1</c:f>
              <c:strCache>
                <c:ptCount val="1"/>
                <c:pt idx="0">
                  <c:v>競合</c:v>
                </c:pt>
              </c:strCache>
            </c:strRef>
          </c:tx>
          <c:spPr>
            <a:ln w="28575" cap="rnd">
              <a:solidFill>
                <a:schemeClr val="accent1"/>
              </a:solidFill>
              <a:round/>
            </a:ln>
            <a:effectLst/>
          </c:spPr>
          <c:marker>
            <c:symbol val="none"/>
          </c:marker>
          <c:cat>
            <c:strRef>
              <c:f>Sheet1!$A$2:$A$6</c:f>
              <c:strCache>
                <c:ptCount val="5"/>
                <c:pt idx="0">
                  <c:v>性能A</c:v>
                </c:pt>
                <c:pt idx="1">
                  <c:v>性能B</c:v>
                </c:pt>
                <c:pt idx="2">
                  <c:v>性能C</c:v>
                </c:pt>
                <c:pt idx="3">
                  <c:v>性能D</c:v>
                </c:pt>
                <c:pt idx="4">
                  <c:v>性能E</c:v>
                </c:pt>
              </c:strCache>
            </c:strRef>
          </c:cat>
          <c:val>
            <c:numRef>
              <c:f>Sheet1!$B$2:$B$6</c:f>
              <c:numCache>
                <c:formatCode>General</c:formatCode>
                <c:ptCount val="5"/>
                <c:pt idx="0">
                  <c:v>5</c:v>
                </c:pt>
                <c:pt idx="1">
                  <c:v>5</c:v>
                </c:pt>
                <c:pt idx="2">
                  <c:v>5</c:v>
                </c:pt>
                <c:pt idx="3">
                  <c:v>4.5999999999999996</c:v>
                </c:pt>
                <c:pt idx="4">
                  <c:v>4.7</c:v>
                </c:pt>
              </c:numCache>
            </c:numRef>
          </c:val>
          <c:extLst>
            <c:ext xmlns:c16="http://schemas.microsoft.com/office/drawing/2014/chart" uri="{C3380CC4-5D6E-409C-BE32-E72D297353CC}">
              <c16:uniqueId val="{00000000-9454-4D7A-B2D1-59FD667F9C05}"/>
            </c:ext>
          </c:extLst>
        </c:ser>
        <c:ser>
          <c:idx val="1"/>
          <c:order val="1"/>
          <c:tx>
            <c:strRef>
              <c:f>Sheet1!$C$1</c:f>
              <c:strCache>
                <c:ptCount val="1"/>
                <c:pt idx="0">
                  <c:v>自社</c:v>
                </c:pt>
              </c:strCache>
            </c:strRef>
          </c:tx>
          <c:spPr>
            <a:ln w="28575" cap="rnd">
              <a:solidFill>
                <a:schemeClr val="accent2"/>
              </a:solidFill>
              <a:round/>
            </a:ln>
            <a:effectLst/>
          </c:spPr>
          <c:marker>
            <c:symbol val="none"/>
          </c:marker>
          <c:cat>
            <c:strRef>
              <c:f>Sheet1!$A$2:$A$6</c:f>
              <c:strCache>
                <c:ptCount val="5"/>
                <c:pt idx="0">
                  <c:v>性能A</c:v>
                </c:pt>
                <c:pt idx="1">
                  <c:v>性能B</c:v>
                </c:pt>
                <c:pt idx="2">
                  <c:v>性能C</c:v>
                </c:pt>
                <c:pt idx="3">
                  <c:v>性能D</c:v>
                </c:pt>
                <c:pt idx="4">
                  <c:v>性能E</c:v>
                </c:pt>
              </c:strCache>
            </c:strRef>
          </c:cat>
          <c:val>
            <c:numRef>
              <c:f>Sheet1!$C$2:$C$6</c:f>
              <c:numCache>
                <c:formatCode>General</c:formatCode>
                <c:ptCount val="5"/>
                <c:pt idx="0">
                  <c:v>6</c:v>
                </c:pt>
                <c:pt idx="1">
                  <c:v>4.5</c:v>
                </c:pt>
                <c:pt idx="2">
                  <c:v>4.8</c:v>
                </c:pt>
                <c:pt idx="3">
                  <c:v>5</c:v>
                </c:pt>
                <c:pt idx="4">
                  <c:v>5</c:v>
                </c:pt>
              </c:numCache>
            </c:numRef>
          </c:val>
          <c:extLst>
            <c:ext xmlns:c16="http://schemas.microsoft.com/office/drawing/2014/chart" uri="{C3380CC4-5D6E-409C-BE32-E72D297353CC}">
              <c16:uniqueId val="{00000001-9454-4D7A-B2D1-59FD667F9C05}"/>
            </c:ext>
          </c:extLst>
        </c:ser>
        <c:dLbls>
          <c:showLegendKey val="0"/>
          <c:showVal val="0"/>
          <c:showCatName val="0"/>
          <c:showSerName val="0"/>
          <c:showPercent val="0"/>
          <c:showBubbleSize val="0"/>
        </c:dLbls>
        <c:axId val="396888624"/>
        <c:axId val="396891760"/>
      </c:radarChart>
      <c:catAx>
        <c:axId val="396888624"/>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ja-JP"/>
          </a:p>
        </c:txPr>
        <c:crossAx val="396891760"/>
        <c:crosses val="autoZero"/>
        <c:auto val="1"/>
        <c:lblAlgn val="ctr"/>
        <c:lblOffset val="100"/>
        <c:noMultiLvlLbl val="0"/>
      </c:catAx>
      <c:valAx>
        <c:axId val="3968917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396888624"/>
        <c:crosses val="autoZero"/>
        <c:crossBetween val="between"/>
      </c:valAx>
      <c:spPr>
        <a:noFill/>
        <a:ln>
          <a:noFill/>
        </a:ln>
        <a:effectLst/>
      </c:spPr>
    </c:plotArea>
    <c:legend>
      <c:legendPos val="r"/>
      <c:layout>
        <c:manualLayout>
          <c:xMode val="edge"/>
          <c:yMode val="edge"/>
          <c:x val="0.18976440962917823"/>
          <c:y val="0.8259027272461108"/>
          <c:w val="0.54128069403634516"/>
          <c:h val="0.13961755216949737"/>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3D8C364-0EFD-384D-A2C9-C3EDC5D1689C}" type="datetimeFigureOut">
              <a:rPr kumimoji="1" lang="ja-JP" altLang="en-US" smtClean="0"/>
              <a:t>2025/10/20</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B4DCA45-9B7B-5F4B-8B97-979AB62F16D4}" type="slidenum">
              <a:rPr kumimoji="1" lang="ja-JP" altLang="en-US" smtClean="0"/>
              <a:t>‹#›</a:t>
            </a:fld>
            <a:endParaRPr kumimoji="1" lang="ja-JP" altLang="en-US"/>
          </a:p>
        </p:txBody>
      </p:sp>
    </p:spTree>
    <p:extLst>
      <p:ext uri="{BB962C8B-B14F-4D97-AF65-F5344CB8AC3E}">
        <p14:creationId xmlns:p14="http://schemas.microsoft.com/office/powerpoint/2010/main" val="2386019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D70F478-B637-A24B-8C53-7C398FC80430}"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140EB45-CBA2-4B45-9E87-A539E1441BC0}" type="slidenum">
              <a:rPr kumimoji="1" lang="ja-JP" altLang="en-US" smtClean="0"/>
              <a:t>‹#›</a:t>
            </a:fld>
            <a:endParaRPr kumimoji="1" lang="ja-JP" altLang="en-US"/>
          </a:p>
        </p:txBody>
      </p:sp>
    </p:spTree>
    <p:extLst>
      <p:ext uri="{BB962C8B-B14F-4D97-AF65-F5344CB8AC3E}">
        <p14:creationId xmlns:p14="http://schemas.microsoft.com/office/powerpoint/2010/main" val="15907426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40EB45-CBA2-4B45-9E87-A539E1441BC0}" type="slidenum">
              <a:rPr kumimoji="1" lang="ja-JP" altLang="en-US" smtClean="0"/>
              <a:t>2</a:t>
            </a:fld>
            <a:endParaRPr kumimoji="1" lang="ja-JP" altLang="en-US"/>
          </a:p>
        </p:txBody>
      </p:sp>
    </p:spTree>
    <p:extLst>
      <p:ext uri="{BB962C8B-B14F-4D97-AF65-F5344CB8AC3E}">
        <p14:creationId xmlns:p14="http://schemas.microsoft.com/office/powerpoint/2010/main" val="242808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40EB45-CBA2-4B45-9E87-A539E1441BC0}" type="slidenum">
              <a:rPr kumimoji="1" lang="ja-JP" altLang="en-US" smtClean="0"/>
              <a:t>3</a:t>
            </a:fld>
            <a:endParaRPr kumimoji="1" lang="ja-JP" altLang="en-US"/>
          </a:p>
        </p:txBody>
      </p:sp>
    </p:spTree>
    <p:extLst>
      <p:ext uri="{BB962C8B-B14F-4D97-AF65-F5344CB8AC3E}">
        <p14:creationId xmlns:p14="http://schemas.microsoft.com/office/powerpoint/2010/main" val="62968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40EB45-CBA2-4B45-9E87-A539E1441BC0}" type="slidenum">
              <a:rPr kumimoji="1" lang="ja-JP" altLang="en-US" smtClean="0"/>
              <a:t>4</a:t>
            </a:fld>
            <a:endParaRPr kumimoji="1" lang="ja-JP" altLang="en-US"/>
          </a:p>
        </p:txBody>
      </p:sp>
    </p:spTree>
    <p:extLst>
      <p:ext uri="{BB962C8B-B14F-4D97-AF65-F5344CB8AC3E}">
        <p14:creationId xmlns:p14="http://schemas.microsoft.com/office/powerpoint/2010/main" val="254182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40EB45-CBA2-4B45-9E87-A539E1441BC0}" type="slidenum">
              <a:rPr kumimoji="1" lang="ja-JP" altLang="en-US" smtClean="0"/>
              <a:t>7</a:t>
            </a:fld>
            <a:endParaRPr kumimoji="1" lang="ja-JP" altLang="en-US"/>
          </a:p>
        </p:txBody>
      </p:sp>
    </p:spTree>
    <p:extLst>
      <p:ext uri="{BB962C8B-B14F-4D97-AF65-F5344CB8AC3E}">
        <p14:creationId xmlns:p14="http://schemas.microsoft.com/office/powerpoint/2010/main" val="290149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EF09D-F383-0496-4303-2386D14CCE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EA49E1-0E52-92C5-31B6-5D728A963C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ADFCA3-9A68-03E6-4EE9-D8A35CEDD4F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9D03B7-7801-E2A0-E96B-F620767CD6B3}"/>
              </a:ext>
            </a:extLst>
          </p:cNvPr>
          <p:cNvSpPr>
            <a:spLocks noGrp="1"/>
          </p:cNvSpPr>
          <p:nvPr>
            <p:ph type="sldNum" sz="quarter" idx="5"/>
          </p:nvPr>
        </p:nvSpPr>
        <p:spPr/>
        <p:txBody>
          <a:bodyPr/>
          <a:lstStyle/>
          <a:p>
            <a:fld id="{B140EB45-CBA2-4B45-9E87-A539E1441BC0}" type="slidenum">
              <a:rPr kumimoji="1" lang="ja-JP" altLang="en-US" smtClean="0"/>
              <a:t>14</a:t>
            </a:fld>
            <a:endParaRPr kumimoji="1" lang="ja-JP" altLang="en-US"/>
          </a:p>
        </p:txBody>
      </p:sp>
    </p:spTree>
    <p:extLst>
      <p:ext uri="{BB962C8B-B14F-4D97-AF65-F5344CB8AC3E}">
        <p14:creationId xmlns:p14="http://schemas.microsoft.com/office/powerpoint/2010/main" val="391416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140EB45-CBA2-4B45-9E87-A539E1441BC0}" type="slidenum">
              <a:rPr kumimoji="1" lang="ja-JP" altLang="en-US" smtClean="0"/>
              <a:t>15</a:t>
            </a:fld>
            <a:endParaRPr kumimoji="1" lang="ja-JP" altLang="en-US"/>
          </a:p>
        </p:txBody>
      </p:sp>
    </p:spTree>
    <p:extLst>
      <p:ext uri="{BB962C8B-B14F-4D97-AF65-F5344CB8AC3E}">
        <p14:creationId xmlns:p14="http://schemas.microsoft.com/office/powerpoint/2010/main" val="2063033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491979"/>
          </a:xfrm>
        </p:spPr>
        <p:txBody>
          <a:bodyPr>
            <a:normAutofit/>
          </a:bodyPr>
          <a:lstStyle>
            <a:lvl1pPr algn="l">
              <a:defRPr sz="2000">
                <a:latin typeface="Meiryo" charset="-128"/>
                <a:ea typeface="Meiryo" charset="-128"/>
                <a:cs typeface="Meiryo"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647697" y="5138703"/>
            <a:ext cx="6934200" cy="520064"/>
          </a:xfrm>
        </p:spPr>
        <p:txBody>
          <a:bodyPr>
            <a:normAutofit/>
          </a:bodyPr>
          <a:lstStyle>
            <a:lvl1pPr marL="0" indent="0" algn="ctr">
              <a:buNone/>
              <a:defRPr sz="1600">
                <a:solidFill>
                  <a:schemeClr val="tx1"/>
                </a:solidFill>
                <a:latin typeface="Meiryo" charset="-128"/>
                <a:ea typeface="Meiryo" charset="-128"/>
                <a:cs typeface="Meiryo"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3475" y="3251480"/>
            <a:ext cx="1002647" cy="1258176"/>
          </a:xfrm>
          <a:prstGeom prst="rect">
            <a:avLst/>
          </a:prstGeom>
        </p:spPr>
      </p:pic>
      <p:pic>
        <p:nvPicPr>
          <p:cNvPr id="8" name="図 7" descr="座る, ノートパソコン, コンピュータ, テーブル が含まれている画像&#10;&#10;自動的に生成された説明">
            <a:extLst>
              <a:ext uri="{FF2B5EF4-FFF2-40B4-BE49-F238E27FC236}">
                <a16:creationId xmlns:a16="http://schemas.microsoft.com/office/drawing/2014/main" id="{C7D74E30-5F7A-48C3-9C53-5E65F2A13EE7}"/>
              </a:ext>
            </a:extLst>
          </p:cNvPr>
          <p:cNvPicPr>
            <a:picLocks noChangeAspect="1"/>
          </p:cNvPicPr>
          <p:nvPr userDrawn="1"/>
        </p:nvPicPr>
        <p:blipFill>
          <a:blip r:embed="rId3"/>
          <a:stretch>
            <a:fillRect/>
          </a:stretch>
        </p:blipFill>
        <p:spPr>
          <a:xfrm>
            <a:off x="4288797" y="4564514"/>
            <a:ext cx="1464651" cy="205173"/>
          </a:xfrm>
          <a:prstGeom prst="rect">
            <a:avLst/>
          </a:prstGeom>
        </p:spPr>
      </p:pic>
      <p:pic>
        <p:nvPicPr>
          <p:cNvPr id="11" name="図 10" descr="ノートパソコン, 座る, コンピュータ, テーブル が含まれている画像&#10;&#10;自動的に生成された説明">
            <a:extLst>
              <a:ext uri="{FF2B5EF4-FFF2-40B4-BE49-F238E27FC236}">
                <a16:creationId xmlns:a16="http://schemas.microsoft.com/office/drawing/2014/main" id="{272DCCFD-5F4F-45E4-84EC-4D77FDA06304}"/>
              </a:ext>
            </a:extLst>
          </p:cNvPr>
          <p:cNvPicPr>
            <a:picLocks noChangeAspect="1"/>
          </p:cNvPicPr>
          <p:nvPr userDrawn="1"/>
        </p:nvPicPr>
        <p:blipFill>
          <a:blip r:embed="rId4"/>
          <a:stretch>
            <a:fillRect/>
          </a:stretch>
        </p:blipFill>
        <p:spPr>
          <a:xfrm>
            <a:off x="4025190" y="4748169"/>
            <a:ext cx="2179214" cy="390534"/>
          </a:xfrm>
          <a:prstGeom prst="rect">
            <a:avLst/>
          </a:prstGeom>
        </p:spPr>
      </p:pic>
    </p:spTree>
    <p:extLst>
      <p:ext uri="{BB962C8B-B14F-4D97-AF65-F5344CB8AC3E}">
        <p14:creationId xmlns:p14="http://schemas.microsoft.com/office/powerpoint/2010/main" val="95578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67CA2B-9BF3-3040-8EC8-1F9236F42356}" type="datetime1">
              <a:rPr kumimoji="1" lang="en-US" altLang="ja-JP" smtClean="0"/>
              <a:t>10/20/25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6" name="スライド番号プレースホルダー 5"/>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89465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7"/>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67"/>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F3CAF9-AE1C-3040-9158-E13BDFF2322D}" type="datetime1">
              <a:rPr kumimoji="1" lang="en-US" altLang="ja-JP" smtClean="0"/>
              <a:t>10/20/25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6" name="スライド番号プレースホルダー 5"/>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375634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pPr>
              <a:defRPr/>
            </a:pPr>
            <a:r>
              <a:rPr lang="en-US" altLang="ja-JP"/>
              <a:t>Page</a:t>
            </a:r>
            <a:fld id="{09B36143-1A22-4996-9A1E-DFCCED675A4F}" type="slidenum">
              <a:rPr lang="en-US" altLang="ja-JP" sz="1400"/>
              <a:pPr>
                <a:defRPr/>
              </a:pPr>
              <a:t>‹#›</a:t>
            </a:fld>
            <a:endParaRPr lang="en-US" altLang="ja-JP" sz="1400"/>
          </a:p>
        </p:txBody>
      </p:sp>
    </p:spTree>
    <p:extLst>
      <p:ext uri="{BB962C8B-B14F-4D97-AF65-F5344CB8AC3E}">
        <p14:creationId xmlns:p14="http://schemas.microsoft.com/office/powerpoint/2010/main" val="2256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5409" y="29"/>
            <a:ext cx="8769991" cy="402653"/>
          </a:xfrm>
        </p:spPr>
        <p:txBody>
          <a:bodyPr>
            <a:normAutofit/>
          </a:bodyPr>
          <a:lstStyle>
            <a:lvl1pPr algn="l">
              <a:defRPr sz="1600">
                <a:latin typeface="メイリオ"/>
                <a:ea typeface="メイリオ"/>
                <a:cs typeface="メイリオ"/>
              </a:defRPr>
            </a:lvl1pPr>
          </a:lstStyle>
          <a:p>
            <a:r>
              <a:rPr kumimoji="1" lang="ja-JP" altLang="en-US" dirty="0"/>
              <a:t>マスター タイトルの書式設定</a:t>
            </a:r>
          </a:p>
        </p:txBody>
      </p:sp>
      <p:sp>
        <p:nvSpPr>
          <p:cNvPr id="4" name="日付プレースホルダー 3"/>
          <p:cNvSpPr>
            <a:spLocks noGrp="1"/>
          </p:cNvSpPr>
          <p:nvPr>
            <p:ph type="dt" sz="half" idx="10"/>
          </p:nvPr>
        </p:nvSpPr>
        <p:spPr>
          <a:xfrm>
            <a:off x="0" y="6538941"/>
            <a:ext cx="2311400" cy="365125"/>
          </a:xfrm>
        </p:spPr>
        <p:txBody>
          <a:bodyPr/>
          <a:lstStyle>
            <a:lvl1pPr>
              <a:defRPr>
                <a:latin typeface="Meiryo" charset="-128"/>
                <a:ea typeface="Meiryo" charset="-128"/>
                <a:cs typeface="Meiryo" charset="-128"/>
              </a:defRPr>
            </a:lvl1pPr>
          </a:lstStyle>
          <a:p>
            <a:fld id="{B15B3312-7CC8-524B-9E66-F0515AC23359}" type="datetime1">
              <a:rPr lang="en-US" altLang="ja-JP" smtClean="0"/>
              <a:t>10/20/25</a:t>
            </a:fld>
            <a:endParaRPr lang="ja-JP" altLang="en-US"/>
          </a:p>
        </p:txBody>
      </p:sp>
      <p:sp>
        <p:nvSpPr>
          <p:cNvPr id="5" name="フッター プレースホルダー 4"/>
          <p:cNvSpPr>
            <a:spLocks noGrp="1"/>
          </p:cNvSpPr>
          <p:nvPr>
            <p:ph type="ftr" sz="quarter" idx="11"/>
          </p:nvPr>
        </p:nvSpPr>
        <p:spPr>
          <a:xfrm>
            <a:off x="-1" y="6538941"/>
            <a:ext cx="9781309" cy="319059"/>
          </a:xfrm>
        </p:spPr>
        <p:txBody>
          <a:bodyPr/>
          <a:lstStyle>
            <a:lvl1pPr>
              <a:defRPr sz="1100">
                <a:solidFill>
                  <a:schemeClr val="tx1"/>
                </a:solidFill>
                <a:latin typeface="Meiryo" charset="-128"/>
                <a:ea typeface="Meiryo" charset="-128"/>
                <a:cs typeface="Meiryo" charset="-128"/>
              </a:defRPr>
            </a:lvl1pPr>
          </a:lstStyle>
          <a:p>
            <a:r>
              <a:rPr lang="ja-JP" altLang="en-US"/>
              <a:t>許可のない複製（電子化含む）は著作権法で禁止されています。</a:t>
            </a:r>
            <a:r>
              <a:rPr lang="en-US" altLang="ja-JP"/>
              <a:t>© JOSUI INC.</a:t>
            </a:r>
            <a:endParaRPr lang="ja-JP" altLang="en-US" dirty="0"/>
          </a:p>
        </p:txBody>
      </p:sp>
      <p:sp>
        <p:nvSpPr>
          <p:cNvPr id="6" name="スライド番号プレースホルダー 5"/>
          <p:cNvSpPr>
            <a:spLocks noGrp="1"/>
          </p:cNvSpPr>
          <p:nvPr>
            <p:ph type="sldNum" sz="quarter" idx="12"/>
          </p:nvPr>
        </p:nvSpPr>
        <p:spPr>
          <a:xfrm>
            <a:off x="7594600" y="6547552"/>
            <a:ext cx="2311400" cy="316775"/>
          </a:xfrm>
        </p:spPr>
        <p:txBody>
          <a:bodyPr/>
          <a:lstStyle>
            <a:lvl1pPr>
              <a:defRPr sz="1600"/>
            </a:lvl1pPr>
          </a:lstStyle>
          <a:p>
            <a:fld id="{F48F7E16-ADB4-B142-B332-263287BED0B0}" type="slidenum">
              <a:rPr lang="ja-JP" altLang="en-US" smtClean="0"/>
              <a:pPr/>
              <a:t>‹#›</a:t>
            </a:fld>
            <a:endParaRPr lang="ja-JP" altLang="en-US" dirty="0"/>
          </a:p>
        </p:txBody>
      </p:sp>
      <p:cxnSp>
        <p:nvCxnSpPr>
          <p:cNvPr id="8" name="直線コネクタ 7"/>
          <p:cNvCxnSpPr/>
          <p:nvPr userDrawn="1"/>
        </p:nvCxnSpPr>
        <p:spPr>
          <a:xfrm>
            <a:off x="0" y="402653"/>
            <a:ext cx="9906000" cy="0"/>
          </a:xfrm>
          <a:prstGeom prst="line">
            <a:avLst/>
          </a:prstGeom>
          <a:ln>
            <a:solidFill>
              <a:schemeClr val="tx2">
                <a:lumMod val="75000"/>
              </a:schemeClr>
            </a:solidFill>
          </a:ln>
        </p:spPr>
        <p:style>
          <a:lnRef idx="3">
            <a:schemeClr val="accent4"/>
          </a:lnRef>
          <a:fillRef idx="0">
            <a:schemeClr val="accent4"/>
          </a:fillRef>
          <a:effectRef idx="2">
            <a:schemeClr val="accent4"/>
          </a:effectRef>
          <a:fontRef idx="minor">
            <a:schemeClr val="tx1"/>
          </a:fontRef>
        </p:style>
      </p:cxn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990" y="21642"/>
            <a:ext cx="310515" cy="389651"/>
          </a:xfrm>
          <a:prstGeom prst="rect">
            <a:avLst/>
          </a:prstGeom>
        </p:spPr>
      </p:pic>
      <p:pic>
        <p:nvPicPr>
          <p:cNvPr id="3" name="図 2" descr="座る, ノートパソコン, コンピュータ, テーブル が含まれている画像&#10;&#10;自動的に生成された説明">
            <a:extLst>
              <a:ext uri="{FF2B5EF4-FFF2-40B4-BE49-F238E27FC236}">
                <a16:creationId xmlns:a16="http://schemas.microsoft.com/office/drawing/2014/main" id="{AE5EDF54-8F36-49F9-84D3-FEC88961AF5A}"/>
              </a:ext>
            </a:extLst>
          </p:cNvPr>
          <p:cNvPicPr>
            <a:picLocks noChangeAspect="1"/>
          </p:cNvPicPr>
          <p:nvPr userDrawn="1"/>
        </p:nvPicPr>
        <p:blipFill>
          <a:blip r:embed="rId3"/>
          <a:stretch>
            <a:fillRect/>
          </a:stretch>
        </p:blipFill>
        <p:spPr>
          <a:xfrm>
            <a:off x="8464518" y="1973"/>
            <a:ext cx="1192170" cy="167003"/>
          </a:xfrm>
          <a:prstGeom prst="rect">
            <a:avLst/>
          </a:prstGeom>
        </p:spPr>
      </p:pic>
      <p:pic>
        <p:nvPicPr>
          <p:cNvPr id="7" name="図 6" descr="ノートパソコン, 座る, コンピュータ, テーブル が含まれている画像&#10;&#10;自動的に生成された説明">
            <a:extLst>
              <a:ext uri="{FF2B5EF4-FFF2-40B4-BE49-F238E27FC236}">
                <a16:creationId xmlns:a16="http://schemas.microsoft.com/office/drawing/2014/main" id="{E1A8C7CB-3640-4A82-B340-C8D1F07CACCC}"/>
              </a:ext>
            </a:extLst>
          </p:cNvPr>
          <p:cNvPicPr>
            <a:picLocks noChangeAspect="1"/>
          </p:cNvPicPr>
          <p:nvPr userDrawn="1"/>
        </p:nvPicPr>
        <p:blipFill>
          <a:blip r:embed="rId4"/>
          <a:stretch>
            <a:fillRect/>
          </a:stretch>
        </p:blipFill>
        <p:spPr>
          <a:xfrm>
            <a:off x="8364658" y="147458"/>
            <a:ext cx="1416906" cy="253922"/>
          </a:xfrm>
          <a:prstGeom prst="rect">
            <a:avLst/>
          </a:prstGeom>
        </p:spPr>
      </p:pic>
    </p:spTree>
    <p:extLst>
      <p:ext uri="{BB962C8B-B14F-4D97-AF65-F5344CB8AC3E}">
        <p14:creationId xmlns:p14="http://schemas.microsoft.com/office/powerpoint/2010/main" val="152271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9"/>
            <a:ext cx="8420100" cy="1362075"/>
          </a:xfrm>
        </p:spPr>
        <p:txBody>
          <a:bodyPr anchor="t"/>
          <a:lstStyle>
            <a:lvl1pPr algn="l">
              <a:defRPr sz="4000" b="0" cap="all">
                <a:latin typeface="Meiryo" charset="-128"/>
                <a:ea typeface="Meiryo" charset="-128"/>
                <a:cs typeface="Meiryo"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Meiryo" charset="-128"/>
                <a:ea typeface="Meiryo" charset="-128"/>
                <a:cs typeface="Meiryo"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BCA1874-D21E-394A-B2F2-503F85F9B7DA}" type="datetime1">
              <a:rPr kumimoji="1" lang="en-US" altLang="ja-JP" smtClean="0"/>
              <a:t>10/20/25</a:t>
            </a:fld>
            <a:endParaRPr kumimoji="1" lang="ja-JP" altLang="en-US"/>
          </a:p>
        </p:txBody>
      </p:sp>
      <p:sp>
        <p:nvSpPr>
          <p:cNvPr id="5" name="フッター プレースホルダー 4"/>
          <p:cNvSpPr>
            <a:spLocks noGrp="1"/>
          </p:cNvSpPr>
          <p:nvPr>
            <p:ph type="ftr" sz="quarter" idx="11"/>
          </p:nvPr>
        </p:nvSpPr>
        <p:spPr>
          <a:xfrm>
            <a:off x="1" y="6495115"/>
            <a:ext cx="9905999" cy="365125"/>
          </a:xfrm>
        </p:spPr>
        <p:txBody>
          <a:bodyPr/>
          <a:lstStyle>
            <a:lvl1pPr>
              <a:defRPr>
                <a:solidFill>
                  <a:srgbClr val="000000"/>
                </a:solidFill>
                <a:latin typeface="Meiryo" charset="-128"/>
                <a:ea typeface="Meiryo" charset="-128"/>
                <a:cs typeface="Meiryo" charset="-128"/>
              </a:defRPr>
            </a:lvl1pPr>
          </a:lstStyle>
          <a:p>
            <a:r>
              <a:rPr lang="ja-JP" altLang="en-US"/>
              <a:t>許可のない複製（電子化含む）は著作権法で禁止されています。</a:t>
            </a:r>
            <a:r>
              <a:rPr lang="en-US" altLang="ja-JP"/>
              <a:t>© JOSUI INC.</a:t>
            </a:r>
            <a:endParaRPr lang="ja-JP" altLang="en-US" dirty="0"/>
          </a:p>
        </p:txBody>
      </p:sp>
      <p:sp>
        <p:nvSpPr>
          <p:cNvPr id="6" name="スライド番号プレースホルダー 5"/>
          <p:cNvSpPr>
            <a:spLocks noGrp="1"/>
          </p:cNvSpPr>
          <p:nvPr>
            <p:ph type="sldNum" sz="quarter" idx="12"/>
          </p:nvPr>
        </p:nvSpPr>
        <p:spPr>
          <a:xfrm>
            <a:off x="7594600" y="6127071"/>
            <a:ext cx="2311400" cy="365125"/>
          </a:xfrm>
        </p:spPr>
        <p:txBody>
          <a:bodyPr/>
          <a:lstStyle>
            <a:lvl1pPr>
              <a:defRPr sz="1800"/>
            </a:lvl1pPr>
          </a:lstStyle>
          <a:p>
            <a:fld id="{F48F7E16-ADB4-B142-B332-263287BED0B0}" type="slidenum">
              <a:rPr lang="ja-JP" altLang="en-US" smtClean="0"/>
              <a:pPr/>
              <a:t>‹#›</a:t>
            </a:fld>
            <a:endParaRPr lang="ja-JP" altLang="en-US"/>
          </a:p>
        </p:txBody>
      </p:sp>
    </p:spTree>
    <p:extLst>
      <p:ext uri="{BB962C8B-B14F-4D97-AF65-F5344CB8AC3E}">
        <p14:creationId xmlns:p14="http://schemas.microsoft.com/office/powerpoint/2010/main" val="101669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6235659-3A3E-4F46-9CD9-A1E81875F9FB}" type="datetime1">
              <a:rPr kumimoji="1" lang="en-US" altLang="ja-JP" smtClean="0"/>
              <a:t>10/20/25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7" name="スライド番号プレースホルダー 6"/>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322441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C01917-5F91-CF42-9599-5BDED3E7E310}" type="datetime1">
              <a:rPr kumimoji="1" lang="en-US" altLang="ja-JP" smtClean="0"/>
              <a:t>10/20/25</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9" name="スライド番号プレースホルダー 8"/>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217381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4F01D7-AF7A-4C42-B944-93C6A330DE59}" type="datetime1">
              <a:rPr kumimoji="1" lang="en-US" altLang="ja-JP" smtClean="0"/>
              <a:t>10/20/25</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5" name="スライド番号プレースホルダー 4"/>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317452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66A4A9-3AAD-1548-902A-70707FD796E5}" type="datetime1">
              <a:rPr kumimoji="1" lang="en-US" altLang="ja-JP" smtClean="0"/>
              <a:t>10/20/25</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4" name="スライド番号プレースホルダー 3"/>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282195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7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604739-C49F-C64A-8DCA-F5D69B0D439B}" type="datetime1">
              <a:rPr kumimoji="1" lang="en-US" altLang="ja-JP" smtClean="0"/>
              <a:t>10/20/25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7" name="スライド番号プレースホルダー 6"/>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152701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16C62D-43ED-0F4D-82C1-3BD802E06EFB}" type="datetime1">
              <a:rPr kumimoji="1" lang="en-US" altLang="ja-JP" smtClean="0"/>
              <a:t>10/20/25</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許可のない複製（電子化含む）は著作権法で禁止されています。</a:t>
            </a:r>
            <a:r>
              <a:rPr kumimoji="1" lang="en-US" altLang="ja-JP"/>
              <a:t>© JOSUI INC.</a:t>
            </a:r>
            <a:endParaRPr kumimoji="1" lang="ja-JP" altLang="en-US"/>
          </a:p>
        </p:txBody>
      </p:sp>
      <p:sp>
        <p:nvSpPr>
          <p:cNvPr id="7" name="スライド番号プレースホルダー 6"/>
          <p:cNvSpPr>
            <a:spLocks noGrp="1"/>
          </p:cNvSpPr>
          <p:nvPr>
            <p:ph type="sldNum" sz="quarter" idx="12"/>
          </p:nvPr>
        </p:nvSpPr>
        <p:spPr/>
        <p:txBody>
          <a:bodyPr/>
          <a:lstStyle/>
          <a:p>
            <a:fld id="{F48F7E16-ADB4-B142-B332-263287BED0B0}" type="slidenum">
              <a:rPr kumimoji="1" lang="ja-JP" altLang="en-US" smtClean="0"/>
              <a:t>‹#›</a:t>
            </a:fld>
            <a:endParaRPr kumimoji="1" lang="ja-JP" altLang="en-US"/>
          </a:p>
        </p:txBody>
      </p:sp>
    </p:spTree>
    <p:extLst>
      <p:ext uri="{BB962C8B-B14F-4D97-AF65-F5344CB8AC3E}">
        <p14:creationId xmlns:p14="http://schemas.microsoft.com/office/powerpoint/2010/main" val="19723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E53F9-0BF2-DA4C-8FD4-F04E685EA73E}" type="datetime1">
              <a:rPr kumimoji="1" lang="en-US" altLang="ja-JP" smtClean="0"/>
              <a:t>10/20/25</a:t>
            </a:fld>
            <a:endParaRPr kumimoji="1" lang="ja-JP" altLang="en-US"/>
          </a:p>
        </p:txBody>
      </p:sp>
      <p:sp>
        <p:nvSpPr>
          <p:cNvPr id="5" name="フッター プレースホルダー 4"/>
          <p:cNvSpPr>
            <a:spLocks noGrp="1"/>
          </p:cNvSpPr>
          <p:nvPr>
            <p:ph type="ftr" sz="quarter" idx="3"/>
          </p:nvPr>
        </p:nvSpPr>
        <p:spPr>
          <a:xfrm>
            <a:off x="0" y="6505812"/>
            <a:ext cx="8415130" cy="365125"/>
          </a:xfrm>
          <a:prstGeom prst="rect">
            <a:avLst/>
          </a:prstGeom>
        </p:spPr>
        <p:txBody>
          <a:bodyPr vert="horz" lIns="91440" tIns="45720" rIns="91440" bIns="45720" rtlCol="0" anchor="ctr"/>
          <a:lstStyle>
            <a:lvl1pPr algn="l">
              <a:defRPr sz="1000">
                <a:solidFill>
                  <a:schemeClr val="tx1">
                    <a:tint val="75000"/>
                  </a:schemeClr>
                </a:solidFill>
                <a:latin typeface="メイリオ"/>
                <a:ea typeface="メイリオ"/>
                <a:cs typeface="メイリオ"/>
              </a:defRPr>
            </a:lvl1pPr>
          </a:lstStyle>
          <a:p>
            <a:r>
              <a:rPr lang="ja-JP" altLang="en-US"/>
              <a:t>許可のない複製（電子化含む）は著作権法で禁止されています。</a:t>
            </a:r>
            <a:r>
              <a:rPr lang="en-US" altLang="ja-JP"/>
              <a:t>© JOSUI INC.</a:t>
            </a:r>
            <a:endParaRPr lang="ja-JP" altLang="en-US"/>
          </a:p>
        </p:txBody>
      </p:sp>
      <p:sp>
        <p:nvSpPr>
          <p:cNvPr id="6" name="スライド番号プレースホルダー 5"/>
          <p:cNvSpPr>
            <a:spLocks noGrp="1"/>
          </p:cNvSpPr>
          <p:nvPr>
            <p:ph type="sldNum" sz="quarter" idx="4"/>
          </p:nvPr>
        </p:nvSpPr>
        <p:spPr>
          <a:xfrm>
            <a:off x="7594600" y="6501148"/>
            <a:ext cx="2311400" cy="365125"/>
          </a:xfrm>
          <a:prstGeom prst="rect">
            <a:avLst/>
          </a:prstGeom>
        </p:spPr>
        <p:txBody>
          <a:bodyPr vert="horz" lIns="91440" tIns="45720" rIns="91440" bIns="45720" rtlCol="0" anchor="ctr"/>
          <a:lstStyle>
            <a:lvl1pPr algn="r">
              <a:defRPr sz="1200">
                <a:solidFill>
                  <a:schemeClr val="tx1">
                    <a:tint val="75000"/>
                  </a:schemeClr>
                </a:solidFill>
                <a:latin typeface="メイリオ"/>
                <a:ea typeface="メイリオ"/>
                <a:cs typeface="メイリオ"/>
              </a:defRPr>
            </a:lvl1pPr>
          </a:lstStyle>
          <a:p>
            <a:fld id="{F48F7E16-ADB4-B142-B332-263287BED0B0}" type="slidenum">
              <a:rPr lang="ja-JP" altLang="en-US" smtClean="0"/>
              <a:pPr/>
              <a:t>‹#›</a:t>
            </a:fld>
            <a:endParaRPr lang="ja-JP" altLang="en-US"/>
          </a:p>
        </p:txBody>
      </p:sp>
    </p:spTree>
    <p:extLst>
      <p:ext uri="{BB962C8B-B14F-4D97-AF65-F5344CB8AC3E}">
        <p14:creationId xmlns:p14="http://schemas.microsoft.com/office/powerpoint/2010/main" val="374381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4C3E521-3864-3014-BCE8-3BD4210FC9E8}"/>
              </a:ext>
            </a:extLst>
          </p:cNvPr>
          <p:cNvSpPr>
            <a:spLocks noGrp="1"/>
          </p:cNvSpPr>
          <p:nvPr>
            <p:ph type="title"/>
          </p:nvPr>
        </p:nvSpPr>
        <p:spPr/>
        <p:txBody>
          <a:bodyPr/>
          <a:lstStyle/>
          <a:p>
            <a:r>
              <a:rPr lang="ja-JP" altLang="en-US"/>
              <a:t>商売の基本原則</a:t>
            </a:r>
          </a:p>
        </p:txBody>
      </p:sp>
      <p:sp>
        <p:nvSpPr>
          <p:cNvPr id="6" name="テキスト プレースホルダー 5">
            <a:extLst>
              <a:ext uri="{FF2B5EF4-FFF2-40B4-BE49-F238E27FC236}">
                <a16:creationId xmlns:a16="http://schemas.microsoft.com/office/drawing/2014/main" id="{F48FD18B-63DE-2571-2DE6-F16AAD895C27}"/>
              </a:ext>
            </a:extLst>
          </p:cNvPr>
          <p:cNvSpPr>
            <a:spLocks noGrp="1"/>
          </p:cNvSpPr>
          <p:nvPr>
            <p:ph type="body" idx="1"/>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1D22B465-CFC4-6430-0B67-23839A61D361}"/>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CA797168-D214-002C-CCA7-B4F0BD882AE1}"/>
              </a:ext>
            </a:extLst>
          </p:cNvPr>
          <p:cNvSpPr>
            <a:spLocks noGrp="1"/>
          </p:cNvSpPr>
          <p:nvPr>
            <p:ph type="sldNum" sz="quarter" idx="12"/>
          </p:nvPr>
        </p:nvSpPr>
        <p:spPr/>
        <p:txBody>
          <a:bodyPr/>
          <a:lstStyle/>
          <a:p>
            <a:fld id="{F48F7E16-ADB4-B142-B332-263287BED0B0}" type="slidenum">
              <a:rPr lang="ja-JP" altLang="en-US" smtClean="0"/>
              <a:pPr/>
              <a:t>1</a:t>
            </a:fld>
            <a:endParaRPr lang="ja-JP" altLang="en-US" dirty="0"/>
          </a:p>
        </p:txBody>
      </p:sp>
    </p:spTree>
    <p:extLst>
      <p:ext uri="{BB962C8B-B14F-4D97-AF65-F5344CB8AC3E}">
        <p14:creationId xmlns:p14="http://schemas.microsoft.com/office/powerpoint/2010/main" val="41591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012992-E5ED-B4EF-470B-E5BC0166AEF9}"/>
              </a:ext>
            </a:extLst>
          </p:cNvPr>
          <p:cNvSpPr>
            <a:spLocks noGrp="1"/>
          </p:cNvSpPr>
          <p:nvPr>
            <p:ph type="title"/>
          </p:nvPr>
        </p:nvSpPr>
        <p:spPr/>
        <p:txBody>
          <a:bodyPr/>
          <a:lstStyle/>
          <a:p>
            <a:r>
              <a:rPr kumimoji="1" lang="ja-JP" altLang="en-US"/>
              <a:t>テーマには競争優位性が必要</a:t>
            </a:r>
          </a:p>
        </p:txBody>
      </p:sp>
      <p:sp>
        <p:nvSpPr>
          <p:cNvPr id="3" name="フッター プレースホルダー 2">
            <a:extLst>
              <a:ext uri="{FF2B5EF4-FFF2-40B4-BE49-F238E27FC236}">
                <a16:creationId xmlns:a16="http://schemas.microsoft.com/office/drawing/2014/main" id="{2B2140E6-AC75-5FDE-AE41-50CD549FC2D9}"/>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614147EA-2F4F-E1BD-5362-7CBECB7C9803}"/>
              </a:ext>
            </a:extLst>
          </p:cNvPr>
          <p:cNvSpPr>
            <a:spLocks noGrp="1"/>
          </p:cNvSpPr>
          <p:nvPr>
            <p:ph type="sldNum" sz="quarter" idx="12"/>
          </p:nvPr>
        </p:nvSpPr>
        <p:spPr/>
        <p:txBody>
          <a:bodyPr/>
          <a:lstStyle/>
          <a:p>
            <a:fld id="{F48F7E16-ADB4-B142-B332-263287BED0B0}" type="slidenum">
              <a:rPr lang="ja-JP" altLang="en-US" smtClean="0"/>
              <a:pPr/>
              <a:t>10</a:t>
            </a:fld>
            <a:endParaRPr lang="ja-JP" altLang="en-US" dirty="0"/>
          </a:p>
        </p:txBody>
      </p:sp>
      <p:sp>
        <p:nvSpPr>
          <p:cNvPr id="5" name="テキスト ボックス 4">
            <a:extLst>
              <a:ext uri="{FF2B5EF4-FFF2-40B4-BE49-F238E27FC236}">
                <a16:creationId xmlns:a16="http://schemas.microsoft.com/office/drawing/2014/main" id="{01FF3E14-AAA2-B8EB-3162-1FA5BCC093C5}"/>
              </a:ext>
            </a:extLst>
          </p:cNvPr>
          <p:cNvSpPr txBox="1"/>
          <p:nvPr/>
        </p:nvSpPr>
        <p:spPr>
          <a:xfrm>
            <a:off x="1081756" y="625642"/>
            <a:ext cx="7215437" cy="1754326"/>
          </a:xfrm>
          <a:prstGeom prst="rect">
            <a:avLst/>
          </a:prstGeom>
          <a:noFill/>
        </p:spPr>
        <p:txBody>
          <a:bodyPr wrap="none" rtlCol="0">
            <a:spAutoFit/>
          </a:bodyPr>
          <a:lstStyle/>
          <a:p>
            <a:r>
              <a:rPr lang="ja-JP" altLang="en-US"/>
              <a:t>競争優位性は、戦略によって実現される。</a:t>
            </a:r>
            <a:endParaRPr lang="en-US" altLang="ja-JP" dirty="0"/>
          </a:p>
          <a:p>
            <a:r>
              <a:rPr lang="ja-JP" altLang="en-US"/>
              <a:t>戦略とは、コストリーダーシップまたは差異化。</a:t>
            </a:r>
            <a:endParaRPr lang="en-US" altLang="ja-JP" dirty="0"/>
          </a:p>
          <a:p>
            <a:endParaRPr lang="en-US" altLang="ja-JP" dirty="0"/>
          </a:p>
          <a:p>
            <a:r>
              <a:rPr lang="ja-JP" altLang="en-US"/>
              <a:t>「</a:t>
            </a:r>
            <a:r>
              <a:rPr lang="en-US" altLang="ja-JP" dirty="0"/>
              <a:t>F</a:t>
            </a:r>
            <a:r>
              <a:rPr lang="ja-JP" altLang="en-US"/>
              <a:t>軸」とは差異化のわかりやすい言葉。</a:t>
            </a:r>
            <a:endParaRPr lang="en-US" altLang="ja-JP" dirty="0"/>
          </a:p>
          <a:p>
            <a:r>
              <a:rPr lang="ja-JP" altLang="en-US"/>
              <a:t>したがって、競争優位性を出すために、</a:t>
            </a:r>
            <a:r>
              <a:rPr lang="en-US" altLang="ja-JP" dirty="0"/>
              <a:t>F</a:t>
            </a:r>
            <a:r>
              <a:rPr lang="ja-JP" altLang="en-US"/>
              <a:t>軸が必須なわけではない。</a:t>
            </a:r>
            <a:endParaRPr lang="en-US" altLang="ja-JP" dirty="0"/>
          </a:p>
          <a:p>
            <a:r>
              <a:rPr lang="en-US" altLang="ja-JP" dirty="0"/>
              <a:t>F</a:t>
            </a:r>
            <a:r>
              <a:rPr lang="ja-JP" altLang="en-US"/>
              <a:t>軸が弱くても、高い収益性は成立しうる。</a:t>
            </a:r>
            <a:endParaRPr lang="en-US" altLang="ja-JP" dirty="0"/>
          </a:p>
        </p:txBody>
      </p:sp>
      <p:sp>
        <p:nvSpPr>
          <p:cNvPr id="6" name="角丸四角形 5">
            <a:extLst>
              <a:ext uri="{FF2B5EF4-FFF2-40B4-BE49-F238E27FC236}">
                <a16:creationId xmlns:a16="http://schemas.microsoft.com/office/drawing/2014/main" id="{2F63B724-075C-6681-FACA-675A642FFA27}"/>
              </a:ext>
            </a:extLst>
          </p:cNvPr>
          <p:cNvSpPr/>
          <p:nvPr/>
        </p:nvSpPr>
        <p:spPr>
          <a:xfrm>
            <a:off x="1568918" y="2957913"/>
            <a:ext cx="6025682" cy="25795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034C0F9E-D5C4-1CB6-EF0D-1D5E113D4186}"/>
              </a:ext>
            </a:extLst>
          </p:cNvPr>
          <p:cNvSpPr/>
          <p:nvPr/>
        </p:nvSpPr>
        <p:spPr>
          <a:xfrm>
            <a:off x="1721318" y="3110314"/>
            <a:ext cx="2995061" cy="22539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差異化戦略（</a:t>
            </a:r>
            <a:r>
              <a:rPr kumimoji="1" lang="en-US" altLang="ja-JP" dirty="0"/>
              <a:t>F</a:t>
            </a:r>
            <a:r>
              <a:rPr kumimoji="1" lang="ja-JP" altLang="en-US"/>
              <a:t>軸</a:t>
            </a:r>
            <a:r>
              <a:rPr lang="ja-JP" altLang="en-US"/>
              <a:t>）</a:t>
            </a:r>
            <a:endParaRPr lang="en-US" altLang="ja-JP" dirty="0"/>
          </a:p>
          <a:p>
            <a:pPr algn="ctr"/>
            <a:endParaRPr kumimoji="1" lang="en-US" altLang="ja-JP" dirty="0"/>
          </a:p>
          <a:p>
            <a:pPr algn="ctr"/>
            <a:r>
              <a:rPr lang="ja-JP" altLang="en-US"/>
              <a:t>キーポイント</a:t>
            </a:r>
            <a:endParaRPr lang="en-US" altLang="ja-JP" dirty="0"/>
          </a:p>
          <a:p>
            <a:pPr algn="ctr"/>
            <a:r>
              <a:rPr kumimoji="1" lang="ja-JP" altLang="en-US"/>
              <a:t>競合にない顧客価値</a:t>
            </a:r>
          </a:p>
        </p:txBody>
      </p:sp>
      <p:sp>
        <p:nvSpPr>
          <p:cNvPr id="8" name="角丸四角形 7">
            <a:extLst>
              <a:ext uri="{FF2B5EF4-FFF2-40B4-BE49-F238E27FC236}">
                <a16:creationId xmlns:a16="http://schemas.microsoft.com/office/drawing/2014/main" id="{3DAEE743-A0FB-EC14-6FBA-9B00512904E0}"/>
              </a:ext>
            </a:extLst>
          </p:cNvPr>
          <p:cNvSpPr/>
          <p:nvPr/>
        </p:nvSpPr>
        <p:spPr>
          <a:xfrm>
            <a:off x="4868779" y="3120740"/>
            <a:ext cx="2550695" cy="22539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コスト</a:t>
            </a:r>
            <a:endParaRPr kumimoji="1" lang="en-US" altLang="ja-JP" dirty="0"/>
          </a:p>
          <a:p>
            <a:pPr algn="ctr"/>
            <a:r>
              <a:rPr lang="ja-JP" altLang="en-US"/>
              <a:t>リーダーシップ戦略</a:t>
            </a:r>
            <a:endParaRPr lang="en-US" altLang="ja-JP" dirty="0"/>
          </a:p>
          <a:p>
            <a:pPr algn="ctr"/>
            <a:endParaRPr kumimoji="1" lang="en-US" altLang="ja-JP" dirty="0"/>
          </a:p>
          <a:p>
            <a:pPr algn="ctr"/>
            <a:r>
              <a:rPr lang="ja-JP" altLang="en-US"/>
              <a:t>キーポイント</a:t>
            </a:r>
            <a:endParaRPr lang="en-US" altLang="ja-JP" dirty="0"/>
          </a:p>
          <a:p>
            <a:pPr algn="ctr"/>
            <a:r>
              <a:rPr lang="ja-JP" altLang="en-US"/>
              <a:t>安く売っても儲かる</a:t>
            </a:r>
            <a:endParaRPr lang="en-US" altLang="ja-JP" dirty="0"/>
          </a:p>
          <a:p>
            <a:pPr algn="ctr"/>
            <a:r>
              <a:rPr lang="ja-JP" altLang="en-US"/>
              <a:t>仕組み</a:t>
            </a:r>
            <a:endParaRPr lang="en-US" altLang="ja-JP" dirty="0"/>
          </a:p>
        </p:txBody>
      </p:sp>
      <p:sp>
        <p:nvSpPr>
          <p:cNvPr id="9" name="テキスト ボックス 8">
            <a:extLst>
              <a:ext uri="{FF2B5EF4-FFF2-40B4-BE49-F238E27FC236}">
                <a16:creationId xmlns:a16="http://schemas.microsoft.com/office/drawing/2014/main" id="{D1F9791C-62AB-431D-22B3-F0A490FB9482}"/>
              </a:ext>
            </a:extLst>
          </p:cNvPr>
          <p:cNvSpPr txBox="1"/>
          <p:nvPr/>
        </p:nvSpPr>
        <p:spPr>
          <a:xfrm>
            <a:off x="1925052" y="2534402"/>
            <a:ext cx="2310063" cy="369332"/>
          </a:xfrm>
          <a:prstGeom prst="rect">
            <a:avLst/>
          </a:prstGeom>
          <a:noFill/>
        </p:spPr>
        <p:txBody>
          <a:bodyPr wrap="square" rtlCol="0">
            <a:spAutoFit/>
          </a:bodyPr>
          <a:lstStyle/>
          <a:p>
            <a:r>
              <a:rPr kumimoji="1" lang="ja-JP" altLang="en-US"/>
              <a:t>競争優位性</a:t>
            </a:r>
          </a:p>
        </p:txBody>
      </p:sp>
      <p:sp>
        <p:nvSpPr>
          <p:cNvPr id="10" name="テキスト ボックス 9">
            <a:extLst>
              <a:ext uri="{FF2B5EF4-FFF2-40B4-BE49-F238E27FC236}">
                <a16:creationId xmlns:a16="http://schemas.microsoft.com/office/drawing/2014/main" id="{111075E3-19CF-9DAC-84F5-EE7175387831}"/>
              </a:ext>
            </a:extLst>
          </p:cNvPr>
          <p:cNvSpPr txBox="1"/>
          <p:nvPr/>
        </p:nvSpPr>
        <p:spPr>
          <a:xfrm>
            <a:off x="1925052" y="5861785"/>
            <a:ext cx="3185487" cy="369332"/>
          </a:xfrm>
          <a:prstGeom prst="rect">
            <a:avLst/>
          </a:prstGeom>
          <a:noFill/>
        </p:spPr>
        <p:txBody>
          <a:bodyPr wrap="none" rtlCol="0">
            <a:spAutoFit/>
          </a:bodyPr>
          <a:lstStyle/>
          <a:p>
            <a:r>
              <a:rPr kumimoji="1" lang="ja-JP" altLang="en-US"/>
              <a:t>どちらかがあれば良いです。</a:t>
            </a:r>
          </a:p>
        </p:txBody>
      </p:sp>
    </p:spTree>
    <p:extLst>
      <p:ext uri="{BB962C8B-B14F-4D97-AF65-F5344CB8AC3E}">
        <p14:creationId xmlns:p14="http://schemas.microsoft.com/office/powerpoint/2010/main" val="326185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B25B4-4D77-F385-5108-9659B83EEE9A}"/>
              </a:ext>
            </a:extLst>
          </p:cNvPr>
          <p:cNvSpPr>
            <a:spLocks noGrp="1"/>
          </p:cNvSpPr>
          <p:nvPr>
            <p:ph type="title"/>
          </p:nvPr>
        </p:nvSpPr>
        <p:spPr/>
        <p:txBody>
          <a:bodyPr/>
          <a:lstStyle/>
          <a:p>
            <a:r>
              <a:rPr kumimoji="1" lang="ja-JP" altLang="en-US"/>
              <a:t>あなたが八百屋の立場なら何を売るか？</a:t>
            </a:r>
          </a:p>
        </p:txBody>
      </p:sp>
      <p:sp>
        <p:nvSpPr>
          <p:cNvPr id="3" name="フッター プレースホルダー 2">
            <a:extLst>
              <a:ext uri="{FF2B5EF4-FFF2-40B4-BE49-F238E27FC236}">
                <a16:creationId xmlns:a16="http://schemas.microsoft.com/office/drawing/2014/main" id="{0D789004-6CCA-045B-4602-CA42524B3E9F}"/>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BB1BC8F1-B73F-8E4C-5EC2-071F25BF7F5F}"/>
              </a:ext>
            </a:extLst>
          </p:cNvPr>
          <p:cNvSpPr>
            <a:spLocks noGrp="1"/>
          </p:cNvSpPr>
          <p:nvPr>
            <p:ph type="sldNum" sz="quarter" idx="12"/>
          </p:nvPr>
        </p:nvSpPr>
        <p:spPr/>
        <p:txBody>
          <a:bodyPr/>
          <a:lstStyle/>
          <a:p>
            <a:fld id="{F48F7E16-ADB4-B142-B332-263287BED0B0}" type="slidenum">
              <a:rPr lang="ja-JP" altLang="en-US" smtClean="0"/>
              <a:pPr/>
              <a:t>11</a:t>
            </a:fld>
            <a:endParaRPr lang="ja-JP" altLang="en-US" dirty="0"/>
          </a:p>
        </p:txBody>
      </p:sp>
      <p:pic>
        <p:nvPicPr>
          <p:cNvPr id="6" name="図 5" descr="食品, フルーツ が含まれている画像&#10;&#10;自動的に生成された説明">
            <a:extLst>
              <a:ext uri="{FF2B5EF4-FFF2-40B4-BE49-F238E27FC236}">
                <a16:creationId xmlns:a16="http://schemas.microsoft.com/office/drawing/2014/main" id="{F0E02CE3-CD88-F001-4E75-56A768F29C75}"/>
              </a:ext>
            </a:extLst>
          </p:cNvPr>
          <p:cNvPicPr>
            <a:picLocks noChangeAspect="1"/>
          </p:cNvPicPr>
          <p:nvPr/>
        </p:nvPicPr>
        <p:blipFill>
          <a:blip r:embed="rId2"/>
          <a:stretch>
            <a:fillRect/>
          </a:stretch>
        </p:blipFill>
        <p:spPr>
          <a:xfrm>
            <a:off x="952569" y="1016907"/>
            <a:ext cx="2273300" cy="1689100"/>
          </a:xfrm>
          <a:prstGeom prst="rect">
            <a:avLst/>
          </a:prstGeom>
        </p:spPr>
      </p:pic>
      <p:pic>
        <p:nvPicPr>
          <p:cNvPr id="9" name="図 8" descr="タマネギ, 座る が含まれている画像&#10;&#10;自動的に生成された説明">
            <a:extLst>
              <a:ext uri="{FF2B5EF4-FFF2-40B4-BE49-F238E27FC236}">
                <a16:creationId xmlns:a16="http://schemas.microsoft.com/office/drawing/2014/main" id="{9548B7D1-9ADD-B46F-F7E0-98ACF094EA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8757" y="1016907"/>
            <a:ext cx="1561435" cy="1689100"/>
          </a:xfrm>
          <a:prstGeom prst="rect">
            <a:avLst/>
          </a:prstGeom>
        </p:spPr>
      </p:pic>
      <p:pic>
        <p:nvPicPr>
          <p:cNvPr id="11" name="図 10" descr="ニンジン, ニンジンスティック, 食品 が含まれている画像&#10;&#10;自動的に生成された説明">
            <a:extLst>
              <a:ext uri="{FF2B5EF4-FFF2-40B4-BE49-F238E27FC236}">
                <a16:creationId xmlns:a16="http://schemas.microsoft.com/office/drawing/2014/main" id="{E4FDBA41-2F5F-F8E3-724D-57DBA796FD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381" y="1016907"/>
            <a:ext cx="2308437" cy="1689100"/>
          </a:xfrm>
          <a:prstGeom prst="rect">
            <a:avLst/>
          </a:prstGeom>
        </p:spPr>
      </p:pic>
      <p:sp>
        <p:nvSpPr>
          <p:cNvPr id="12" name="テキスト ボックス 11">
            <a:extLst>
              <a:ext uri="{FF2B5EF4-FFF2-40B4-BE49-F238E27FC236}">
                <a16:creationId xmlns:a16="http://schemas.microsoft.com/office/drawing/2014/main" id="{3E8864F6-9301-6B45-30F4-A83765DEFC8A}"/>
              </a:ext>
            </a:extLst>
          </p:cNvPr>
          <p:cNvSpPr txBox="1"/>
          <p:nvPr/>
        </p:nvSpPr>
        <p:spPr>
          <a:xfrm>
            <a:off x="987784" y="2815189"/>
            <a:ext cx="7380034" cy="707886"/>
          </a:xfrm>
          <a:prstGeom prst="rect">
            <a:avLst/>
          </a:prstGeom>
          <a:noFill/>
        </p:spPr>
        <p:txBody>
          <a:bodyPr wrap="square" rtlCol="0">
            <a:spAutoFit/>
          </a:bodyPr>
          <a:lstStyle/>
          <a:p>
            <a:r>
              <a:rPr kumimoji="1" lang="ja-JP" altLang="en-US" sz="2000"/>
              <a:t>あなたがじゃがいも、玉ねぎ、人参等を取り扱う八百屋さんなら、お客さんのどんな課題を解決しますか？</a:t>
            </a:r>
            <a:endParaRPr lang="en-US" altLang="ja-JP" sz="2000" dirty="0"/>
          </a:p>
        </p:txBody>
      </p:sp>
      <p:sp>
        <p:nvSpPr>
          <p:cNvPr id="5" name="テキスト ボックス 4">
            <a:extLst>
              <a:ext uri="{FF2B5EF4-FFF2-40B4-BE49-F238E27FC236}">
                <a16:creationId xmlns:a16="http://schemas.microsoft.com/office/drawing/2014/main" id="{F7603F40-9A2E-A4C1-E996-8B3885FDA267}"/>
              </a:ext>
            </a:extLst>
          </p:cNvPr>
          <p:cNvSpPr txBox="1"/>
          <p:nvPr/>
        </p:nvSpPr>
        <p:spPr>
          <a:xfrm>
            <a:off x="1661876" y="4022309"/>
            <a:ext cx="7109639" cy="1200329"/>
          </a:xfrm>
          <a:prstGeom prst="rect">
            <a:avLst/>
          </a:prstGeom>
          <a:noFill/>
        </p:spPr>
        <p:txBody>
          <a:bodyPr wrap="none" rtlCol="0">
            <a:spAutoFit/>
          </a:bodyPr>
          <a:lstStyle/>
          <a:p>
            <a:r>
              <a:rPr kumimoji="1" lang="ja-JP" altLang="en-US" sz="3600" b="1"/>
              <a:t>単純な材料（部品）に見えても、</a:t>
            </a:r>
            <a:endParaRPr kumimoji="1" lang="en-US" altLang="ja-JP" sz="3600" b="1" dirty="0"/>
          </a:p>
          <a:p>
            <a:r>
              <a:rPr kumimoji="1" lang="ja-JP" altLang="en-US" sz="3600" b="1"/>
              <a:t>付加価値はつけられる。</a:t>
            </a:r>
          </a:p>
        </p:txBody>
      </p:sp>
    </p:spTree>
    <p:extLst>
      <p:ext uri="{BB962C8B-B14F-4D97-AF65-F5344CB8AC3E}">
        <p14:creationId xmlns:p14="http://schemas.microsoft.com/office/powerpoint/2010/main" val="333690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2CBD54-7000-3F29-4AC9-437CA55F0AB1}"/>
              </a:ext>
            </a:extLst>
          </p:cNvPr>
          <p:cNvSpPr>
            <a:spLocks noGrp="1"/>
          </p:cNvSpPr>
          <p:nvPr>
            <p:ph type="title"/>
          </p:nvPr>
        </p:nvSpPr>
        <p:spPr/>
        <p:txBody>
          <a:bodyPr/>
          <a:lstStyle/>
          <a:p>
            <a:r>
              <a:rPr lang="en-US" altLang="ja-JP" dirty="0"/>
              <a:t>F</a:t>
            </a:r>
            <a:r>
              <a:rPr lang="ja-JP" altLang="en-US"/>
              <a:t>軸にする方向性：広いソリューション</a:t>
            </a:r>
            <a:endParaRPr kumimoji="1" lang="ja-JP" altLang="en-US"/>
          </a:p>
        </p:txBody>
      </p:sp>
      <p:sp>
        <p:nvSpPr>
          <p:cNvPr id="3" name="フッター プレースホルダー 2">
            <a:extLst>
              <a:ext uri="{FF2B5EF4-FFF2-40B4-BE49-F238E27FC236}">
                <a16:creationId xmlns:a16="http://schemas.microsoft.com/office/drawing/2014/main" id="{30C3B000-208B-9D83-0C83-22F626E5A56A}"/>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6FD188FA-AB92-6D84-C2EF-D97F8911BF90}"/>
              </a:ext>
            </a:extLst>
          </p:cNvPr>
          <p:cNvSpPr>
            <a:spLocks noGrp="1"/>
          </p:cNvSpPr>
          <p:nvPr>
            <p:ph type="sldNum" sz="quarter" idx="12"/>
          </p:nvPr>
        </p:nvSpPr>
        <p:spPr/>
        <p:txBody>
          <a:bodyPr/>
          <a:lstStyle/>
          <a:p>
            <a:fld id="{F48F7E16-ADB4-B142-B332-263287BED0B0}" type="slidenum">
              <a:rPr lang="ja-JP" altLang="en-US" smtClean="0"/>
              <a:pPr/>
              <a:t>12</a:t>
            </a:fld>
            <a:endParaRPr lang="ja-JP" altLang="en-US" dirty="0"/>
          </a:p>
        </p:txBody>
      </p:sp>
      <p:sp>
        <p:nvSpPr>
          <p:cNvPr id="5" name="Rounded Rectangle 5">
            <a:extLst>
              <a:ext uri="{FF2B5EF4-FFF2-40B4-BE49-F238E27FC236}">
                <a16:creationId xmlns:a16="http://schemas.microsoft.com/office/drawing/2014/main" id="{82FDF9B5-FE2F-D771-B177-DCE7D4BDB741}"/>
              </a:ext>
            </a:extLst>
          </p:cNvPr>
          <p:cNvSpPr/>
          <p:nvPr/>
        </p:nvSpPr>
        <p:spPr>
          <a:xfrm>
            <a:off x="1353594" y="2791684"/>
            <a:ext cx="6919035" cy="205911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JP" dirty="0">
                <a:latin typeface="Meiryo" panose="020B0604030504040204" pitchFamily="34" charset="-128"/>
                <a:ea typeface="Meiryo" panose="020B0604030504040204" pitchFamily="34" charset="-128"/>
              </a:rPr>
              <a:t>工程の全体</a:t>
            </a: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p:txBody>
      </p:sp>
      <p:sp>
        <p:nvSpPr>
          <p:cNvPr id="6" name="Rounded Rectangle 4">
            <a:extLst>
              <a:ext uri="{FF2B5EF4-FFF2-40B4-BE49-F238E27FC236}">
                <a16:creationId xmlns:a16="http://schemas.microsoft.com/office/drawing/2014/main" id="{8A059A85-EC30-0300-2185-611A6670F9E0}"/>
              </a:ext>
            </a:extLst>
          </p:cNvPr>
          <p:cNvSpPr/>
          <p:nvPr/>
        </p:nvSpPr>
        <p:spPr>
          <a:xfrm>
            <a:off x="1633372" y="3398511"/>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latin typeface="Meiryo" panose="020B0604030504040204" pitchFamily="34" charset="-128"/>
                <a:ea typeface="Meiryo" panose="020B0604030504040204" pitchFamily="34" charset="-128"/>
              </a:rPr>
              <a:t>玉ねぎを</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切る</a:t>
            </a:r>
            <a:endParaRPr lang="en-JP" dirty="0">
              <a:latin typeface="Meiryo" panose="020B0604030504040204" pitchFamily="34" charset="-128"/>
              <a:ea typeface="Meiryo" panose="020B0604030504040204" pitchFamily="34" charset="-128"/>
            </a:endParaRPr>
          </a:p>
        </p:txBody>
      </p:sp>
      <p:sp>
        <p:nvSpPr>
          <p:cNvPr id="7" name="Rounded Rectangle 8">
            <a:extLst>
              <a:ext uri="{FF2B5EF4-FFF2-40B4-BE49-F238E27FC236}">
                <a16:creationId xmlns:a16="http://schemas.microsoft.com/office/drawing/2014/main" id="{694FADFA-C934-E177-395C-712BC36CDFDF}"/>
              </a:ext>
            </a:extLst>
          </p:cNvPr>
          <p:cNvSpPr/>
          <p:nvPr/>
        </p:nvSpPr>
        <p:spPr>
          <a:xfrm>
            <a:off x="1353594" y="601533"/>
            <a:ext cx="6919035" cy="205911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JP" dirty="0">
                <a:latin typeface="Meiryo" panose="020B0604030504040204" pitchFamily="34" charset="-128"/>
                <a:ea typeface="Meiryo" panose="020B0604030504040204" pitchFamily="34" charset="-128"/>
              </a:rPr>
              <a:t>セット／完成品</a:t>
            </a:r>
            <a:r>
              <a:rPr lang="en-JP">
                <a:latin typeface="Meiryo" panose="020B0604030504040204" pitchFamily="34" charset="-128"/>
                <a:ea typeface="Meiryo" panose="020B0604030504040204" pitchFamily="34" charset="-128"/>
              </a:rPr>
              <a:t>／出来上がり</a:t>
            </a:r>
            <a:r>
              <a:rPr lang="ja-JP" altLang="en-US">
                <a:latin typeface="Meiryo" panose="020B0604030504040204" pitchFamily="34" charset="-128"/>
                <a:ea typeface="Meiryo" panose="020B0604030504040204" pitchFamily="34" charset="-128"/>
              </a:rPr>
              <a:t>（カレーライス）</a:t>
            </a: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a:p>
            <a:pPr algn="ctr"/>
            <a:endParaRPr lang="en-JP" dirty="0">
              <a:latin typeface="Meiryo" panose="020B0604030504040204" pitchFamily="34" charset="-128"/>
              <a:ea typeface="Meiryo" panose="020B0604030504040204" pitchFamily="34" charset="-128"/>
            </a:endParaRPr>
          </a:p>
        </p:txBody>
      </p:sp>
      <p:sp>
        <p:nvSpPr>
          <p:cNvPr id="13" name="TextBox 12">
            <a:extLst>
              <a:ext uri="{FF2B5EF4-FFF2-40B4-BE49-F238E27FC236}">
                <a16:creationId xmlns:a16="http://schemas.microsoft.com/office/drawing/2014/main" id="{24D3EDE8-3212-CD7E-B71E-5FE06C7487EB}"/>
              </a:ext>
            </a:extLst>
          </p:cNvPr>
          <p:cNvSpPr txBox="1"/>
          <p:nvPr/>
        </p:nvSpPr>
        <p:spPr>
          <a:xfrm>
            <a:off x="1477918" y="5201991"/>
            <a:ext cx="7801337" cy="1200329"/>
          </a:xfrm>
          <a:prstGeom prst="rect">
            <a:avLst/>
          </a:prstGeom>
          <a:noFill/>
        </p:spPr>
        <p:txBody>
          <a:bodyPr wrap="square" rtlCol="0">
            <a:spAutoFit/>
          </a:bodyPr>
          <a:lstStyle/>
          <a:p>
            <a:r>
              <a:rPr lang="ja-JP" altLang="en-US" sz="3600" b="1">
                <a:latin typeface="Meiryo" panose="020B0604030504040204" pitchFamily="34" charset="-128"/>
                <a:ea typeface="Meiryo" panose="020B0604030504040204" pitchFamily="34" charset="-128"/>
              </a:rPr>
              <a:t>顧客の工程を分析すれば、</a:t>
            </a:r>
            <a:endParaRPr lang="en-US" altLang="ja-JP" sz="3600" b="1" dirty="0">
              <a:latin typeface="Meiryo" panose="020B0604030504040204" pitchFamily="34" charset="-128"/>
              <a:ea typeface="Meiryo" panose="020B0604030504040204" pitchFamily="34" charset="-128"/>
            </a:endParaRPr>
          </a:p>
          <a:p>
            <a:r>
              <a:rPr lang="ja-JP" altLang="en-US" sz="3600" b="1">
                <a:latin typeface="Meiryo" panose="020B0604030504040204" pitchFamily="34" charset="-128"/>
                <a:ea typeface="Meiryo" panose="020B0604030504040204" pitchFamily="34" charset="-128"/>
              </a:rPr>
              <a:t>顧客価値は出せる。</a:t>
            </a:r>
            <a:endParaRPr lang="en-JP" sz="3600" b="1" dirty="0">
              <a:latin typeface="Meiryo" panose="020B0604030504040204" pitchFamily="34" charset="-128"/>
              <a:ea typeface="Meiryo" panose="020B0604030504040204" pitchFamily="34" charset="-128"/>
            </a:endParaRPr>
          </a:p>
        </p:txBody>
      </p:sp>
      <p:sp>
        <p:nvSpPr>
          <p:cNvPr id="14" name="Rounded Rectangle 4">
            <a:extLst>
              <a:ext uri="{FF2B5EF4-FFF2-40B4-BE49-F238E27FC236}">
                <a16:creationId xmlns:a16="http://schemas.microsoft.com/office/drawing/2014/main" id="{11AD4F91-5805-D2D4-450E-3C17ACFC7FBB}"/>
              </a:ext>
            </a:extLst>
          </p:cNvPr>
          <p:cNvSpPr/>
          <p:nvPr/>
        </p:nvSpPr>
        <p:spPr>
          <a:xfrm>
            <a:off x="3293296" y="3398511"/>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latin typeface="Meiryo" panose="020B0604030504040204" pitchFamily="34" charset="-128"/>
                <a:ea typeface="Meiryo" panose="020B0604030504040204" pitchFamily="34" charset="-128"/>
              </a:rPr>
              <a:t>飴色になるまで炒める</a:t>
            </a:r>
            <a:endParaRPr lang="en-JP" dirty="0">
              <a:latin typeface="Meiryo" panose="020B0604030504040204" pitchFamily="34" charset="-128"/>
              <a:ea typeface="Meiryo" panose="020B0604030504040204" pitchFamily="34" charset="-128"/>
            </a:endParaRPr>
          </a:p>
        </p:txBody>
      </p:sp>
      <p:sp>
        <p:nvSpPr>
          <p:cNvPr id="15" name="Rounded Rectangle 4">
            <a:extLst>
              <a:ext uri="{FF2B5EF4-FFF2-40B4-BE49-F238E27FC236}">
                <a16:creationId xmlns:a16="http://schemas.microsoft.com/office/drawing/2014/main" id="{FE8B7975-3335-6D50-74CF-3F5ABBFDA554}"/>
              </a:ext>
            </a:extLst>
          </p:cNvPr>
          <p:cNvSpPr/>
          <p:nvPr/>
        </p:nvSpPr>
        <p:spPr>
          <a:xfrm>
            <a:off x="4953000" y="3398511"/>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latin typeface="Meiryo" panose="020B0604030504040204" pitchFamily="34" charset="-128"/>
                <a:ea typeface="Meiryo" panose="020B0604030504040204" pitchFamily="34" charset="-128"/>
              </a:rPr>
              <a:t>肉・野菜を</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切る</a:t>
            </a:r>
            <a:endParaRPr lang="en-JP" dirty="0">
              <a:latin typeface="Meiryo" panose="020B0604030504040204" pitchFamily="34" charset="-128"/>
              <a:ea typeface="Meiryo" panose="020B0604030504040204" pitchFamily="34" charset="-128"/>
            </a:endParaRPr>
          </a:p>
        </p:txBody>
      </p:sp>
      <p:sp>
        <p:nvSpPr>
          <p:cNvPr id="16" name="Rounded Rectangle 4">
            <a:extLst>
              <a:ext uri="{FF2B5EF4-FFF2-40B4-BE49-F238E27FC236}">
                <a16:creationId xmlns:a16="http://schemas.microsoft.com/office/drawing/2014/main" id="{0166A368-8B0A-BA56-CE58-11E7861C3B40}"/>
              </a:ext>
            </a:extLst>
          </p:cNvPr>
          <p:cNvSpPr/>
          <p:nvPr/>
        </p:nvSpPr>
        <p:spPr>
          <a:xfrm>
            <a:off x="6612704" y="3398511"/>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latin typeface="Meiryo" panose="020B0604030504040204" pitchFamily="34" charset="-128"/>
                <a:ea typeface="Meiryo" panose="020B0604030504040204" pitchFamily="34" charset="-128"/>
              </a:rPr>
              <a:t>合わせて</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炒め煮</a:t>
            </a:r>
            <a:endParaRPr lang="en-JP" dirty="0">
              <a:latin typeface="Meiryo" panose="020B0604030504040204" pitchFamily="34" charset="-128"/>
              <a:ea typeface="Meiryo" panose="020B0604030504040204" pitchFamily="34" charset="-128"/>
            </a:endParaRPr>
          </a:p>
        </p:txBody>
      </p:sp>
      <p:pic>
        <p:nvPicPr>
          <p:cNvPr id="18" name="グラフィックス 17" descr="ナイフ 単色塗りつぶし">
            <a:extLst>
              <a:ext uri="{FF2B5EF4-FFF2-40B4-BE49-F238E27FC236}">
                <a16:creationId xmlns:a16="http://schemas.microsoft.com/office/drawing/2014/main" id="{163B046D-1D90-6133-E942-3E1902F2FE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9392" y="4086346"/>
            <a:ext cx="914400" cy="914400"/>
          </a:xfrm>
          <a:prstGeom prst="rect">
            <a:avLst/>
          </a:prstGeom>
        </p:spPr>
      </p:pic>
      <p:pic>
        <p:nvPicPr>
          <p:cNvPr id="23" name="図 22">
            <a:extLst>
              <a:ext uri="{FF2B5EF4-FFF2-40B4-BE49-F238E27FC236}">
                <a16:creationId xmlns:a16="http://schemas.microsoft.com/office/drawing/2014/main" id="{48D1FC10-3A02-C7B9-A95B-7FD6957619B5}"/>
              </a:ext>
            </a:extLst>
          </p:cNvPr>
          <p:cNvPicPr>
            <a:picLocks noChangeAspect="1"/>
          </p:cNvPicPr>
          <p:nvPr/>
        </p:nvPicPr>
        <p:blipFill>
          <a:blip r:embed="rId4"/>
          <a:stretch>
            <a:fillRect/>
          </a:stretch>
        </p:blipFill>
        <p:spPr>
          <a:xfrm rot="19494206">
            <a:off x="3463444" y="4362201"/>
            <a:ext cx="1168400" cy="660400"/>
          </a:xfrm>
          <a:prstGeom prst="rect">
            <a:avLst/>
          </a:prstGeom>
        </p:spPr>
      </p:pic>
      <p:pic>
        <p:nvPicPr>
          <p:cNvPr id="24" name="図 23">
            <a:extLst>
              <a:ext uri="{FF2B5EF4-FFF2-40B4-BE49-F238E27FC236}">
                <a16:creationId xmlns:a16="http://schemas.microsoft.com/office/drawing/2014/main" id="{DE9A7A3D-0625-7686-F87B-B6DBC0CD9F0C}"/>
              </a:ext>
            </a:extLst>
          </p:cNvPr>
          <p:cNvPicPr>
            <a:picLocks noChangeAspect="1"/>
          </p:cNvPicPr>
          <p:nvPr/>
        </p:nvPicPr>
        <p:blipFill>
          <a:blip r:embed="rId4"/>
          <a:stretch>
            <a:fillRect/>
          </a:stretch>
        </p:blipFill>
        <p:spPr>
          <a:xfrm rot="19494206">
            <a:off x="6774335" y="4407295"/>
            <a:ext cx="1168400" cy="660400"/>
          </a:xfrm>
          <a:prstGeom prst="rect">
            <a:avLst/>
          </a:prstGeom>
        </p:spPr>
      </p:pic>
      <p:pic>
        <p:nvPicPr>
          <p:cNvPr id="25" name="グラフィックス 24" descr="ナイフ 単色塗りつぶし">
            <a:extLst>
              <a:ext uri="{FF2B5EF4-FFF2-40B4-BE49-F238E27FC236}">
                <a16:creationId xmlns:a16="http://schemas.microsoft.com/office/drawing/2014/main" id="{07C97E55-0F14-F91D-266F-2A58E659FC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5128" y="4161322"/>
            <a:ext cx="914400" cy="914400"/>
          </a:xfrm>
          <a:prstGeom prst="rect">
            <a:avLst/>
          </a:prstGeom>
        </p:spPr>
      </p:pic>
      <p:sp>
        <p:nvSpPr>
          <p:cNvPr id="26" name="Rounded Rectangle 4">
            <a:extLst>
              <a:ext uri="{FF2B5EF4-FFF2-40B4-BE49-F238E27FC236}">
                <a16:creationId xmlns:a16="http://schemas.microsoft.com/office/drawing/2014/main" id="{97E74B04-22E9-ACCC-E00F-2C2ADE37E02B}"/>
              </a:ext>
            </a:extLst>
          </p:cNvPr>
          <p:cNvSpPr/>
          <p:nvPr/>
        </p:nvSpPr>
        <p:spPr>
          <a:xfrm>
            <a:off x="1607884" y="1235902"/>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a:latin typeface="Meiryo" panose="020B0604030504040204" pitchFamily="34" charset="-128"/>
                <a:ea typeface="Meiryo" panose="020B0604030504040204" pitchFamily="34" charset="-128"/>
              </a:rPr>
              <a:t>じゃがいも</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人参、玉葱</a:t>
            </a:r>
            <a:endParaRPr lang="en-JP" dirty="0">
              <a:latin typeface="Meiryo" panose="020B0604030504040204" pitchFamily="34" charset="-128"/>
              <a:ea typeface="Meiryo" panose="020B0604030504040204" pitchFamily="34" charset="-128"/>
            </a:endParaRPr>
          </a:p>
        </p:txBody>
      </p:sp>
      <p:sp>
        <p:nvSpPr>
          <p:cNvPr id="27" name="Rounded Rectangle 4">
            <a:extLst>
              <a:ext uri="{FF2B5EF4-FFF2-40B4-BE49-F238E27FC236}">
                <a16:creationId xmlns:a16="http://schemas.microsoft.com/office/drawing/2014/main" id="{2D30B8A0-A22D-DE5E-5CBD-48F6436357B0}"/>
              </a:ext>
            </a:extLst>
          </p:cNvPr>
          <p:cNvSpPr/>
          <p:nvPr/>
        </p:nvSpPr>
        <p:spPr>
          <a:xfrm>
            <a:off x="3267808" y="1235902"/>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a:latin typeface="Meiryo" panose="020B0604030504040204" pitchFamily="34" charset="-128"/>
                <a:ea typeface="Meiryo" panose="020B0604030504040204" pitchFamily="34" charset="-128"/>
              </a:rPr>
              <a:t>カレー粉</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油</a:t>
            </a:r>
            <a:endParaRPr lang="en-JP" dirty="0">
              <a:latin typeface="Meiryo" panose="020B0604030504040204" pitchFamily="34" charset="-128"/>
              <a:ea typeface="Meiryo" panose="020B0604030504040204" pitchFamily="34" charset="-128"/>
            </a:endParaRPr>
          </a:p>
        </p:txBody>
      </p:sp>
      <p:sp>
        <p:nvSpPr>
          <p:cNvPr id="28" name="Rounded Rectangle 4">
            <a:extLst>
              <a:ext uri="{FF2B5EF4-FFF2-40B4-BE49-F238E27FC236}">
                <a16:creationId xmlns:a16="http://schemas.microsoft.com/office/drawing/2014/main" id="{3318C5C2-08DC-4C09-56B0-528FA1240135}"/>
              </a:ext>
            </a:extLst>
          </p:cNvPr>
          <p:cNvSpPr/>
          <p:nvPr/>
        </p:nvSpPr>
        <p:spPr>
          <a:xfrm>
            <a:off x="4927512" y="1235902"/>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dirty="0" err="1">
                <a:latin typeface="Meiryo" panose="020B0604030504040204" pitchFamily="34" charset="-128"/>
                <a:ea typeface="Meiryo" panose="020B0604030504040204" pitchFamily="34" charset="-128"/>
              </a:rPr>
              <a:t>米、水</a:t>
            </a:r>
            <a:endParaRPr lang="en-JP" dirty="0">
              <a:latin typeface="Meiryo" panose="020B0604030504040204" pitchFamily="34" charset="-128"/>
              <a:ea typeface="Meiryo" panose="020B0604030504040204" pitchFamily="34" charset="-128"/>
            </a:endParaRPr>
          </a:p>
        </p:txBody>
      </p:sp>
      <p:sp>
        <p:nvSpPr>
          <p:cNvPr id="29" name="Rounded Rectangle 4">
            <a:extLst>
              <a:ext uri="{FF2B5EF4-FFF2-40B4-BE49-F238E27FC236}">
                <a16:creationId xmlns:a16="http://schemas.microsoft.com/office/drawing/2014/main" id="{0FCB1275-141E-2AA0-E202-C8DA64ED66E9}"/>
              </a:ext>
            </a:extLst>
          </p:cNvPr>
          <p:cNvSpPr/>
          <p:nvPr/>
        </p:nvSpPr>
        <p:spPr>
          <a:xfrm>
            <a:off x="6587216" y="1235902"/>
            <a:ext cx="1491665" cy="1151068"/>
          </a:xfrm>
          <a:prstGeom prst="round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a:latin typeface="Meiryo" panose="020B0604030504040204" pitchFamily="34" charset="-128"/>
                <a:ea typeface="Meiryo" panose="020B0604030504040204" pitchFamily="34" charset="-128"/>
              </a:rPr>
              <a:t>牛肉</a:t>
            </a:r>
            <a:endParaRPr lang="en-JP" dirty="0">
              <a:latin typeface="Meiryo" panose="020B0604030504040204" pitchFamily="34" charset="-128"/>
              <a:ea typeface="Meiryo" panose="020B0604030504040204" pitchFamily="34" charset="-128"/>
            </a:endParaRPr>
          </a:p>
        </p:txBody>
      </p:sp>
      <p:pic>
        <p:nvPicPr>
          <p:cNvPr id="30" name="図 29">
            <a:extLst>
              <a:ext uri="{FF2B5EF4-FFF2-40B4-BE49-F238E27FC236}">
                <a16:creationId xmlns:a16="http://schemas.microsoft.com/office/drawing/2014/main" id="{88620DF8-16A8-9A86-8180-9D6C0965BA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5943" y="1897323"/>
            <a:ext cx="875235" cy="763320"/>
          </a:xfrm>
          <a:prstGeom prst="rect">
            <a:avLst/>
          </a:prstGeom>
        </p:spPr>
      </p:pic>
      <p:sp>
        <p:nvSpPr>
          <p:cNvPr id="31" name="直方体 30">
            <a:extLst>
              <a:ext uri="{FF2B5EF4-FFF2-40B4-BE49-F238E27FC236}">
                <a16:creationId xmlns:a16="http://schemas.microsoft.com/office/drawing/2014/main" id="{C1918A66-1CE5-E908-5F2F-5AEA73F772AF}"/>
              </a:ext>
            </a:extLst>
          </p:cNvPr>
          <p:cNvSpPr/>
          <p:nvPr/>
        </p:nvSpPr>
        <p:spPr>
          <a:xfrm>
            <a:off x="3673968" y="1890878"/>
            <a:ext cx="747352" cy="692695"/>
          </a:xfrm>
          <a:prstGeom prst="cube">
            <a:avLst>
              <a:gd name="adj" fmla="val 9217"/>
            </a:avLst>
          </a:prstGeom>
          <a:solidFill>
            <a:srgbClr val="FF85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t>カレー粉</a:t>
            </a:r>
          </a:p>
        </p:txBody>
      </p:sp>
      <p:sp>
        <p:nvSpPr>
          <p:cNvPr id="32" name="直方体 31">
            <a:extLst>
              <a:ext uri="{FF2B5EF4-FFF2-40B4-BE49-F238E27FC236}">
                <a16:creationId xmlns:a16="http://schemas.microsoft.com/office/drawing/2014/main" id="{7B7A2EAC-32D1-8A06-69AA-9AD199B20CF0}"/>
              </a:ext>
            </a:extLst>
          </p:cNvPr>
          <p:cNvSpPr/>
          <p:nvPr/>
        </p:nvSpPr>
        <p:spPr>
          <a:xfrm>
            <a:off x="5293704" y="1880938"/>
            <a:ext cx="747352" cy="706761"/>
          </a:xfrm>
          <a:prstGeom prst="cube">
            <a:avLst>
              <a:gd name="adj" fmla="val 921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a:t>米</a:t>
            </a:r>
            <a:endParaRPr kumimoji="1" lang="ja-JP" altLang="en-US" sz="2400" b="1"/>
          </a:p>
        </p:txBody>
      </p:sp>
      <p:sp>
        <p:nvSpPr>
          <p:cNvPr id="35" name="雲 34">
            <a:extLst>
              <a:ext uri="{FF2B5EF4-FFF2-40B4-BE49-F238E27FC236}">
                <a16:creationId xmlns:a16="http://schemas.microsoft.com/office/drawing/2014/main" id="{550F6440-4FA9-202E-FF82-EE27F1600018}"/>
              </a:ext>
            </a:extLst>
          </p:cNvPr>
          <p:cNvSpPr/>
          <p:nvPr/>
        </p:nvSpPr>
        <p:spPr>
          <a:xfrm>
            <a:off x="6694653" y="1656009"/>
            <a:ext cx="1245404" cy="947759"/>
          </a:xfrm>
          <a:prstGeom prst="clou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6" name="図 35" descr="ピザの拡大写真&#10;&#10;低い精度で自動的に生成された説明">
            <a:extLst>
              <a:ext uri="{FF2B5EF4-FFF2-40B4-BE49-F238E27FC236}">
                <a16:creationId xmlns:a16="http://schemas.microsoft.com/office/drawing/2014/main" id="{841F4334-D05F-4D9A-08F8-4CEFB9BB27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8543" y="1784207"/>
            <a:ext cx="631476" cy="278008"/>
          </a:xfrm>
          <a:prstGeom prst="rect">
            <a:avLst/>
          </a:prstGeom>
        </p:spPr>
      </p:pic>
      <p:pic>
        <p:nvPicPr>
          <p:cNvPr id="37" name="図 36" descr="ピザの拡大写真&#10;&#10;低い精度で自動的に生成された説明">
            <a:extLst>
              <a:ext uri="{FF2B5EF4-FFF2-40B4-BE49-F238E27FC236}">
                <a16:creationId xmlns:a16="http://schemas.microsoft.com/office/drawing/2014/main" id="{4AB95A10-8D31-AD56-92DA-AD71D3746C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5971" y="1859183"/>
            <a:ext cx="631476" cy="278008"/>
          </a:xfrm>
          <a:prstGeom prst="rect">
            <a:avLst/>
          </a:prstGeom>
        </p:spPr>
      </p:pic>
      <p:pic>
        <p:nvPicPr>
          <p:cNvPr id="38" name="図 37" descr="ピザの拡大写真&#10;&#10;低い精度で自動的に生成された説明">
            <a:extLst>
              <a:ext uri="{FF2B5EF4-FFF2-40B4-BE49-F238E27FC236}">
                <a16:creationId xmlns:a16="http://schemas.microsoft.com/office/drawing/2014/main" id="{7C74A395-C26C-C2C0-8DBA-70258D0ACF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6473" y="1998396"/>
            <a:ext cx="631476" cy="278008"/>
          </a:xfrm>
          <a:prstGeom prst="rect">
            <a:avLst/>
          </a:prstGeom>
        </p:spPr>
      </p:pic>
      <p:pic>
        <p:nvPicPr>
          <p:cNvPr id="39" name="図 38" descr="ピザの拡大写真&#10;&#10;低い精度で自動的に生成された説明">
            <a:extLst>
              <a:ext uri="{FF2B5EF4-FFF2-40B4-BE49-F238E27FC236}">
                <a16:creationId xmlns:a16="http://schemas.microsoft.com/office/drawing/2014/main" id="{6C4FB326-CCC1-07AF-05DF-EAB167CCE5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3846" y="2071259"/>
            <a:ext cx="631476" cy="278008"/>
          </a:xfrm>
          <a:prstGeom prst="rect">
            <a:avLst/>
          </a:prstGeom>
        </p:spPr>
      </p:pic>
      <p:pic>
        <p:nvPicPr>
          <p:cNvPr id="40" name="図 39" descr="ピザの拡大写真&#10;&#10;低い精度で自動的に生成された説明">
            <a:extLst>
              <a:ext uri="{FF2B5EF4-FFF2-40B4-BE49-F238E27FC236}">
                <a16:creationId xmlns:a16="http://schemas.microsoft.com/office/drawing/2014/main" id="{14F0551C-BB26-6990-D3E8-1583C7DD55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3440" y="2183937"/>
            <a:ext cx="631476" cy="278008"/>
          </a:xfrm>
          <a:prstGeom prst="rect">
            <a:avLst/>
          </a:prstGeom>
        </p:spPr>
      </p:pic>
    </p:spTree>
    <p:extLst>
      <p:ext uri="{BB962C8B-B14F-4D97-AF65-F5344CB8AC3E}">
        <p14:creationId xmlns:p14="http://schemas.microsoft.com/office/powerpoint/2010/main" val="308012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A2A3-6048-C042-AF6D-88112EC5A720}"/>
              </a:ext>
            </a:extLst>
          </p:cNvPr>
          <p:cNvSpPr>
            <a:spLocks noGrp="1"/>
          </p:cNvSpPr>
          <p:nvPr>
            <p:ph type="title"/>
          </p:nvPr>
        </p:nvSpPr>
        <p:spPr/>
        <p:txBody>
          <a:bodyPr/>
          <a:lstStyle/>
          <a:p>
            <a:r>
              <a:rPr lang="en-US" dirty="0" err="1"/>
              <a:t>顧客動向調査の基本発想：サプライチェーン全体を見てビジネスを企画</a:t>
            </a:r>
            <a:endParaRPr lang="en-JP" dirty="0"/>
          </a:p>
        </p:txBody>
      </p:sp>
      <p:sp>
        <p:nvSpPr>
          <p:cNvPr id="3" name="Footer Placeholder 2">
            <a:extLst>
              <a:ext uri="{FF2B5EF4-FFF2-40B4-BE49-F238E27FC236}">
                <a16:creationId xmlns:a16="http://schemas.microsoft.com/office/drawing/2014/main" id="{F20D2C55-B76C-CF44-914C-F3ABF028CBDB}"/>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Slide Number Placeholder 3">
            <a:extLst>
              <a:ext uri="{FF2B5EF4-FFF2-40B4-BE49-F238E27FC236}">
                <a16:creationId xmlns:a16="http://schemas.microsoft.com/office/drawing/2014/main" id="{A930B882-EF83-4A4C-A38D-A82FA9AB9B9B}"/>
              </a:ext>
            </a:extLst>
          </p:cNvPr>
          <p:cNvSpPr>
            <a:spLocks noGrp="1"/>
          </p:cNvSpPr>
          <p:nvPr>
            <p:ph type="sldNum" sz="quarter" idx="12"/>
          </p:nvPr>
        </p:nvSpPr>
        <p:spPr/>
        <p:txBody>
          <a:bodyPr/>
          <a:lstStyle/>
          <a:p>
            <a:fld id="{F48F7E16-ADB4-B142-B332-263287BED0B0}" type="slidenum">
              <a:rPr lang="ja-JP" altLang="en-US" smtClean="0"/>
              <a:pPr/>
              <a:t>13</a:t>
            </a:fld>
            <a:endParaRPr lang="ja-JP" altLang="en-US" dirty="0"/>
          </a:p>
        </p:txBody>
      </p:sp>
      <p:sp>
        <p:nvSpPr>
          <p:cNvPr id="5" name="Pentagon 4">
            <a:extLst>
              <a:ext uri="{FF2B5EF4-FFF2-40B4-BE49-F238E27FC236}">
                <a16:creationId xmlns:a16="http://schemas.microsoft.com/office/drawing/2014/main" id="{4E178EE7-1E8E-9345-A20B-A5C96FEE2B68}"/>
              </a:ext>
            </a:extLst>
          </p:cNvPr>
          <p:cNvSpPr/>
          <p:nvPr/>
        </p:nvSpPr>
        <p:spPr>
          <a:xfrm>
            <a:off x="591671" y="753034"/>
            <a:ext cx="2076225" cy="2807746"/>
          </a:xfrm>
          <a:prstGeom prst="homePlate">
            <a:avLst>
              <a:gd name="adj" fmla="val 287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JP"/>
          </a:p>
        </p:txBody>
      </p:sp>
      <p:sp>
        <p:nvSpPr>
          <p:cNvPr id="6" name="Pentagon 5">
            <a:extLst>
              <a:ext uri="{FF2B5EF4-FFF2-40B4-BE49-F238E27FC236}">
                <a16:creationId xmlns:a16="http://schemas.microsoft.com/office/drawing/2014/main" id="{FFBA9EFC-518C-0247-A381-3954E50C86A1}"/>
              </a:ext>
            </a:extLst>
          </p:cNvPr>
          <p:cNvSpPr/>
          <p:nvPr/>
        </p:nvSpPr>
        <p:spPr>
          <a:xfrm>
            <a:off x="2295859" y="753034"/>
            <a:ext cx="2076225" cy="2807746"/>
          </a:xfrm>
          <a:prstGeom prst="homePlate">
            <a:avLst>
              <a:gd name="adj" fmla="val 287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JP"/>
          </a:p>
        </p:txBody>
      </p:sp>
      <p:sp>
        <p:nvSpPr>
          <p:cNvPr id="7" name="Pentagon 6">
            <a:extLst>
              <a:ext uri="{FF2B5EF4-FFF2-40B4-BE49-F238E27FC236}">
                <a16:creationId xmlns:a16="http://schemas.microsoft.com/office/drawing/2014/main" id="{295ADD40-14A3-064E-BE77-4A77C17B617F}"/>
              </a:ext>
            </a:extLst>
          </p:cNvPr>
          <p:cNvSpPr/>
          <p:nvPr/>
        </p:nvSpPr>
        <p:spPr>
          <a:xfrm>
            <a:off x="4064592" y="753034"/>
            <a:ext cx="2076225" cy="2807746"/>
          </a:xfrm>
          <a:prstGeom prst="homePlate">
            <a:avLst>
              <a:gd name="adj" fmla="val 287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JP" dirty="0"/>
          </a:p>
        </p:txBody>
      </p:sp>
      <p:sp>
        <p:nvSpPr>
          <p:cNvPr id="8" name="Pentagon 7">
            <a:extLst>
              <a:ext uri="{FF2B5EF4-FFF2-40B4-BE49-F238E27FC236}">
                <a16:creationId xmlns:a16="http://schemas.microsoft.com/office/drawing/2014/main" id="{5539773A-BE22-D241-93E4-903D9058957E}"/>
              </a:ext>
            </a:extLst>
          </p:cNvPr>
          <p:cNvSpPr/>
          <p:nvPr/>
        </p:nvSpPr>
        <p:spPr>
          <a:xfrm>
            <a:off x="5865597" y="753034"/>
            <a:ext cx="2076225" cy="2807746"/>
          </a:xfrm>
          <a:prstGeom prst="homePlate">
            <a:avLst>
              <a:gd name="adj" fmla="val 287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JP" dirty="0"/>
          </a:p>
        </p:txBody>
      </p:sp>
      <p:sp>
        <p:nvSpPr>
          <p:cNvPr id="10" name="TextBox 9">
            <a:extLst>
              <a:ext uri="{FF2B5EF4-FFF2-40B4-BE49-F238E27FC236}">
                <a16:creationId xmlns:a16="http://schemas.microsoft.com/office/drawing/2014/main" id="{9C5FE3DE-861C-2249-B1FB-BAFCBCC8C1F4}"/>
              </a:ext>
            </a:extLst>
          </p:cNvPr>
          <p:cNvSpPr txBox="1"/>
          <p:nvPr/>
        </p:nvSpPr>
        <p:spPr>
          <a:xfrm>
            <a:off x="4064592" y="746707"/>
            <a:ext cx="1884380" cy="1200329"/>
          </a:xfrm>
          <a:prstGeom prst="rect">
            <a:avLst/>
          </a:prstGeom>
          <a:noFill/>
        </p:spPr>
        <p:txBody>
          <a:bodyPr wrap="square">
            <a:spAutoFit/>
          </a:bodyPr>
          <a:lstStyle/>
          <a:p>
            <a:r>
              <a:rPr lang="en-JP" b="1" dirty="0">
                <a:latin typeface="Meiryo" panose="020B0604030504040204" pitchFamily="34" charset="-128"/>
                <a:ea typeface="Meiryo" panose="020B0604030504040204" pitchFamily="34" charset="-128"/>
              </a:rPr>
              <a:t>顧客</a:t>
            </a:r>
          </a:p>
          <a:p>
            <a:endParaRPr lang="en-JP" dirty="0">
              <a:latin typeface="Meiryo" panose="020B0604030504040204" pitchFamily="34" charset="-128"/>
              <a:ea typeface="Meiryo" panose="020B0604030504040204" pitchFamily="34" charset="-128"/>
            </a:endParaRPr>
          </a:p>
          <a:p>
            <a:r>
              <a:rPr lang="en-JP" dirty="0">
                <a:latin typeface="Meiryo" panose="020B0604030504040204" pitchFamily="34" charset="-128"/>
                <a:ea typeface="Meiryo" panose="020B0604030504040204" pitchFamily="34" charset="-128"/>
              </a:rPr>
              <a:t>部品</a:t>
            </a:r>
          </a:p>
          <a:p>
            <a:r>
              <a:rPr lang="en-JP" dirty="0">
                <a:latin typeface="Meiryo" panose="020B0604030504040204" pitchFamily="34" charset="-128"/>
                <a:ea typeface="Meiryo" panose="020B0604030504040204" pitchFamily="34" charset="-128"/>
              </a:rPr>
              <a:t>例）レンズ</a:t>
            </a:r>
          </a:p>
        </p:txBody>
      </p:sp>
      <p:sp>
        <p:nvSpPr>
          <p:cNvPr id="11" name="TextBox 10">
            <a:extLst>
              <a:ext uri="{FF2B5EF4-FFF2-40B4-BE49-F238E27FC236}">
                <a16:creationId xmlns:a16="http://schemas.microsoft.com/office/drawing/2014/main" id="{848A6E95-A0BC-374E-BC3F-EA86A6507FE6}"/>
              </a:ext>
            </a:extLst>
          </p:cNvPr>
          <p:cNvSpPr txBox="1"/>
          <p:nvPr/>
        </p:nvSpPr>
        <p:spPr>
          <a:xfrm>
            <a:off x="2312893" y="749140"/>
            <a:ext cx="1884380" cy="1200329"/>
          </a:xfrm>
          <a:prstGeom prst="rect">
            <a:avLst/>
          </a:prstGeom>
          <a:noFill/>
        </p:spPr>
        <p:txBody>
          <a:bodyPr wrap="square">
            <a:spAutoFit/>
          </a:bodyPr>
          <a:lstStyle/>
          <a:p>
            <a:r>
              <a:rPr lang="en-JP" b="1" dirty="0">
                <a:latin typeface="Meiryo" panose="020B0604030504040204" pitchFamily="34" charset="-128"/>
                <a:ea typeface="Meiryo" panose="020B0604030504040204" pitchFamily="34" charset="-128"/>
              </a:rPr>
              <a:t>自社</a:t>
            </a:r>
            <a:endParaRPr lang="en-JP" dirty="0">
              <a:latin typeface="Meiryo" panose="020B0604030504040204" pitchFamily="34" charset="-128"/>
              <a:ea typeface="Meiryo" panose="020B0604030504040204" pitchFamily="34" charset="-128"/>
            </a:endParaRPr>
          </a:p>
          <a:p>
            <a:endParaRPr lang="en-JP" dirty="0">
              <a:latin typeface="Meiryo" panose="020B0604030504040204" pitchFamily="34" charset="-128"/>
              <a:ea typeface="Meiryo" panose="020B0604030504040204" pitchFamily="34" charset="-128"/>
            </a:endParaRPr>
          </a:p>
          <a:p>
            <a:r>
              <a:rPr lang="en-JP" dirty="0">
                <a:latin typeface="Meiryo" panose="020B0604030504040204" pitchFamily="34" charset="-128"/>
                <a:ea typeface="Meiryo" panose="020B0604030504040204" pitchFamily="34" charset="-128"/>
              </a:rPr>
              <a:t>樹脂</a:t>
            </a:r>
          </a:p>
          <a:p>
            <a:endParaRPr lang="en-JP" dirty="0">
              <a:latin typeface="Meiryo" panose="020B0604030504040204" pitchFamily="34" charset="-128"/>
              <a:ea typeface="Meiryo" panose="020B0604030504040204" pitchFamily="34" charset="-128"/>
            </a:endParaRPr>
          </a:p>
        </p:txBody>
      </p:sp>
      <p:sp>
        <p:nvSpPr>
          <p:cNvPr id="12" name="TextBox 11">
            <a:extLst>
              <a:ext uri="{FF2B5EF4-FFF2-40B4-BE49-F238E27FC236}">
                <a16:creationId xmlns:a16="http://schemas.microsoft.com/office/drawing/2014/main" id="{2ACC937C-127E-FE49-9568-28EE57A04655}"/>
              </a:ext>
            </a:extLst>
          </p:cNvPr>
          <p:cNvSpPr txBox="1"/>
          <p:nvPr/>
        </p:nvSpPr>
        <p:spPr>
          <a:xfrm>
            <a:off x="557605" y="746707"/>
            <a:ext cx="1884380" cy="923330"/>
          </a:xfrm>
          <a:prstGeom prst="rect">
            <a:avLst/>
          </a:prstGeom>
          <a:noFill/>
        </p:spPr>
        <p:txBody>
          <a:bodyPr wrap="square">
            <a:spAutoFit/>
          </a:bodyPr>
          <a:lstStyle/>
          <a:p>
            <a:r>
              <a:rPr lang="en-JP" b="1" dirty="0">
                <a:latin typeface="Meiryo" panose="020B0604030504040204" pitchFamily="34" charset="-128"/>
                <a:ea typeface="Meiryo" panose="020B0604030504040204" pitchFamily="34" charset="-128"/>
              </a:rPr>
              <a:t>サプライヤ</a:t>
            </a:r>
          </a:p>
          <a:p>
            <a:endParaRPr lang="en-JP" dirty="0">
              <a:latin typeface="Meiryo" panose="020B0604030504040204" pitchFamily="34" charset="-128"/>
              <a:ea typeface="Meiryo" panose="020B0604030504040204" pitchFamily="34" charset="-128"/>
            </a:endParaRPr>
          </a:p>
          <a:p>
            <a:r>
              <a:rPr lang="en-JP" dirty="0">
                <a:latin typeface="Meiryo" panose="020B0604030504040204" pitchFamily="34" charset="-128"/>
                <a:ea typeface="Meiryo" panose="020B0604030504040204" pitchFamily="34" charset="-128"/>
              </a:rPr>
              <a:t>基礎化学品</a:t>
            </a:r>
          </a:p>
        </p:txBody>
      </p:sp>
      <p:sp>
        <p:nvSpPr>
          <p:cNvPr id="13" name="TextBox 12">
            <a:extLst>
              <a:ext uri="{FF2B5EF4-FFF2-40B4-BE49-F238E27FC236}">
                <a16:creationId xmlns:a16="http://schemas.microsoft.com/office/drawing/2014/main" id="{1C7AC5E5-19D3-B541-B2FC-7FDAA86B20C7}"/>
              </a:ext>
            </a:extLst>
          </p:cNvPr>
          <p:cNvSpPr txBox="1"/>
          <p:nvPr/>
        </p:nvSpPr>
        <p:spPr>
          <a:xfrm>
            <a:off x="5848563" y="746707"/>
            <a:ext cx="1884380" cy="1200329"/>
          </a:xfrm>
          <a:prstGeom prst="rect">
            <a:avLst/>
          </a:prstGeom>
          <a:noFill/>
        </p:spPr>
        <p:txBody>
          <a:bodyPr wrap="square">
            <a:spAutoFit/>
          </a:bodyPr>
          <a:lstStyle/>
          <a:p>
            <a:r>
              <a:rPr lang="en-JP" b="1" dirty="0">
                <a:latin typeface="Meiryo" panose="020B0604030504040204" pitchFamily="34" charset="-128"/>
                <a:ea typeface="Meiryo" panose="020B0604030504040204" pitchFamily="34" charset="-128"/>
              </a:rPr>
              <a:t>顧客の顧客</a:t>
            </a:r>
          </a:p>
          <a:p>
            <a:endParaRPr lang="en-JP" dirty="0">
              <a:latin typeface="Meiryo" panose="020B0604030504040204" pitchFamily="34" charset="-128"/>
              <a:ea typeface="Meiryo" panose="020B0604030504040204" pitchFamily="34" charset="-128"/>
            </a:endParaRPr>
          </a:p>
          <a:p>
            <a:r>
              <a:rPr lang="en-JP" dirty="0">
                <a:latin typeface="Meiryo" panose="020B0604030504040204" pitchFamily="34" charset="-128"/>
                <a:ea typeface="Meiryo" panose="020B0604030504040204" pitchFamily="34" charset="-128"/>
              </a:rPr>
              <a:t>モジュール</a:t>
            </a:r>
          </a:p>
          <a:p>
            <a:r>
              <a:rPr lang="en-JP" dirty="0">
                <a:latin typeface="Meiryo" panose="020B0604030504040204" pitchFamily="34" charset="-128"/>
                <a:ea typeface="Meiryo" panose="020B0604030504040204" pitchFamily="34" charset="-128"/>
              </a:rPr>
              <a:t>例）カメラ部品</a:t>
            </a:r>
          </a:p>
        </p:txBody>
      </p:sp>
      <p:sp>
        <p:nvSpPr>
          <p:cNvPr id="17" name="TextBox 16">
            <a:extLst>
              <a:ext uri="{FF2B5EF4-FFF2-40B4-BE49-F238E27FC236}">
                <a16:creationId xmlns:a16="http://schemas.microsoft.com/office/drawing/2014/main" id="{2B5FEE1F-8550-154C-87A5-2FD7F4C38229}"/>
              </a:ext>
            </a:extLst>
          </p:cNvPr>
          <p:cNvSpPr txBox="1"/>
          <p:nvPr/>
        </p:nvSpPr>
        <p:spPr>
          <a:xfrm>
            <a:off x="7134563" y="2664961"/>
            <a:ext cx="2413746" cy="923330"/>
          </a:xfrm>
          <a:prstGeom prst="rect">
            <a:avLst/>
          </a:prstGeom>
          <a:noFill/>
        </p:spPr>
        <p:txBody>
          <a:bodyPr wrap="square">
            <a:spAutoFit/>
          </a:bodyPr>
          <a:lstStyle/>
          <a:p>
            <a:pPr algn="ctr"/>
            <a:r>
              <a:rPr lang="en-JP" dirty="0">
                <a:latin typeface="Meiryo" panose="020B0604030504040204" pitchFamily="34" charset="-128"/>
                <a:ea typeface="Meiryo" panose="020B0604030504040204" pitchFamily="34" charset="-128"/>
              </a:rPr>
              <a:t>少子高齢化</a:t>
            </a:r>
          </a:p>
          <a:p>
            <a:pPr algn="ctr"/>
            <a:r>
              <a:rPr lang="en-JP" dirty="0">
                <a:latin typeface="Meiryo" panose="020B0604030504040204" pitchFamily="34" charset="-128"/>
                <a:ea typeface="Meiryo" panose="020B0604030504040204" pitchFamily="34" charset="-128"/>
              </a:rPr>
              <a:t>労働人口減少</a:t>
            </a:r>
          </a:p>
          <a:p>
            <a:pPr algn="ctr"/>
            <a:r>
              <a:rPr lang="en-JP" dirty="0">
                <a:latin typeface="Meiryo" panose="020B0604030504040204" pitchFamily="34" charset="-128"/>
                <a:ea typeface="Meiryo" panose="020B0604030504040204" pitchFamily="34" charset="-128"/>
              </a:rPr>
              <a:t>無人化</a:t>
            </a:r>
          </a:p>
        </p:txBody>
      </p:sp>
      <p:sp>
        <p:nvSpPr>
          <p:cNvPr id="19" name="Cloud 18">
            <a:extLst>
              <a:ext uri="{FF2B5EF4-FFF2-40B4-BE49-F238E27FC236}">
                <a16:creationId xmlns:a16="http://schemas.microsoft.com/office/drawing/2014/main" id="{13216834-F773-694A-856D-9D76756C5765}"/>
              </a:ext>
            </a:extLst>
          </p:cNvPr>
          <p:cNvSpPr/>
          <p:nvPr/>
        </p:nvSpPr>
        <p:spPr>
          <a:xfrm>
            <a:off x="225460" y="2217309"/>
            <a:ext cx="4602479" cy="1569660"/>
          </a:xfrm>
          <a:prstGeom prst="cloud">
            <a:avLst/>
          </a:prstGeom>
          <a:solidFill>
            <a:schemeClr val="bg1">
              <a:lumMod val="9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JP" dirty="0"/>
          </a:p>
        </p:txBody>
      </p:sp>
      <p:sp>
        <p:nvSpPr>
          <p:cNvPr id="20" name="TextBox 19">
            <a:extLst>
              <a:ext uri="{FF2B5EF4-FFF2-40B4-BE49-F238E27FC236}">
                <a16:creationId xmlns:a16="http://schemas.microsoft.com/office/drawing/2014/main" id="{86A439B1-061B-704B-81BC-88CC195BCB07}"/>
              </a:ext>
            </a:extLst>
          </p:cNvPr>
          <p:cNvSpPr txBox="1"/>
          <p:nvPr/>
        </p:nvSpPr>
        <p:spPr>
          <a:xfrm>
            <a:off x="313850" y="2820924"/>
            <a:ext cx="2413746" cy="369332"/>
          </a:xfrm>
          <a:prstGeom prst="rect">
            <a:avLst/>
          </a:prstGeom>
          <a:noFill/>
        </p:spPr>
        <p:txBody>
          <a:bodyPr wrap="square">
            <a:spAutoFit/>
          </a:bodyPr>
          <a:lstStyle/>
          <a:p>
            <a:pPr algn="ctr"/>
            <a:r>
              <a:rPr lang="en-JP" b="1" dirty="0">
                <a:latin typeface="Meiryo" panose="020B0604030504040204" pitchFamily="34" charset="-128"/>
                <a:ea typeface="Meiryo" panose="020B0604030504040204" pitchFamily="34" charset="-128"/>
              </a:rPr>
              <a:t>新規技術</a:t>
            </a:r>
          </a:p>
        </p:txBody>
      </p:sp>
      <p:sp>
        <p:nvSpPr>
          <p:cNvPr id="21" name="TextBox 20">
            <a:extLst>
              <a:ext uri="{FF2B5EF4-FFF2-40B4-BE49-F238E27FC236}">
                <a16:creationId xmlns:a16="http://schemas.microsoft.com/office/drawing/2014/main" id="{8BEF9EFD-4FD8-1642-BAB5-D54D707CD83B}"/>
              </a:ext>
            </a:extLst>
          </p:cNvPr>
          <p:cNvSpPr txBox="1"/>
          <p:nvPr/>
        </p:nvSpPr>
        <p:spPr>
          <a:xfrm>
            <a:off x="1896454" y="2728591"/>
            <a:ext cx="2413746" cy="646331"/>
          </a:xfrm>
          <a:prstGeom prst="rect">
            <a:avLst/>
          </a:prstGeom>
          <a:noFill/>
        </p:spPr>
        <p:txBody>
          <a:bodyPr wrap="square">
            <a:spAutoFit/>
          </a:bodyPr>
          <a:lstStyle/>
          <a:p>
            <a:pPr algn="ctr"/>
            <a:r>
              <a:rPr lang="en-JP" b="1" dirty="0">
                <a:latin typeface="Meiryo" panose="020B0604030504040204" pitchFamily="34" charset="-128"/>
                <a:ea typeface="Meiryo" panose="020B0604030504040204" pitchFamily="34" charset="-128"/>
              </a:rPr>
              <a:t>新商品</a:t>
            </a:r>
          </a:p>
          <a:p>
            <a:pPr algn="ctr"/>
            <a:endParaRPr lang="en-JP" dirty="0">
              <a:latin typeface="Meiryo" panose="020B0604030504040204" pitchFamily="34" charset="-128"/>
              <a:ea typeface="Meiryo" panose="020B0604030504040204" pitchFamily="34" charset="-128"/>
            </a:endParaRPr>
          </a:p>
        </p:txBody>
      </p:sp>
      <p:sp>
        <p:nvSpPr>
          <p:cNvPr id="23" name="TextBox 22">
            <a:extLst>
              <a:ext uri="{FF2B5EF4-FFF2-40B4-BE49-F238E27FC236}">
                <a16:creationId xmlns:a16="http://schemas.microsoft.com/office/drawing/2014/main" id="{8F8B8F54-8510-EE42-83AF-231B93B3621D}"/>
              </a:ext>
            </a:extLst>
          </p:cNvPr>
          <p:cNvSpPr txBox="1"/>
          <p:nvPr/>
        </p:nvSpPr>
        <p:spPr>
          <a:xfrm>
            <a:off x="905319" y="4736360"/>
            <a:ext cx="8010081" cy="1569660"/>
          </a:xfrm>
          <a:prstGeom prst="rect">
            <a:avLst/>
          </a:prstGeom>
          <a:solidFill>
            <a:schemeClr val="accent6">
              <a:lumMod val="20000"/>
              <a:lumOff val="80000"/>
            </a:schemeClr>
          </a:solidFill>
        </p:spPr>
        <p:txBody>
          <a:bodyPr wrap="square" rtlCol="0">
            <a:spAutoFit/>
          </a:bodyPr>
          <a:lstStyle/>
          <a:p>
            <a:pPr algn="ctr"/>
            <a:r>
              <a:rPr lang="en-JP" sz="3200" b="1" dirty="0">
                <a:latin typeface="Meiryo" panose="020B0604030504040204" pitchFamily="34" charset="-128"/>
                <a:ea typeface="Meiryo" panose="020B0604030504040204" pitchFamily="34" charset="-128"/>
              </a:rPr>
              <a:t>知財情報を使った</a:t>
            </a:r>
          </a:p>
          <a:p>
            <a:pPr algn="ctr"/>
            <a:r>
              <a:rPr lang="en-JP" sz="3200" b="1" dirty="0">
                <a:latin typeface="Meiryo" panose="020B0604030504040204" pitchFamily="34" charset="-128"/>
                <a:ea typeface="Meiryo" panose="020B0604030504040204" pitchFamily="34" charset="-128"/>
              </a:rPr>
              <a:t>サプライチェーン全体の把握</a:t>
            </a:r>
          </a:p>
          <a:p>
            <a:pPr algn="ctr"/>
            <a:r>
              <a:rPr lang="en-JP" sz="3200" b="1" dirty="0">
                <a:latin typeface="Meiryo" panose="020B0604030504040204" pitchFamily="34" charset="-128"/>
                <a:ea typeface="Meiryo" panose="020B0604030504040204" pitchFamily="34" charset="-128"/>
              </a:rPr>
              <a:t>課題の先読みをしたい</a:t>
            </a:r>
          </a:p>
        </p:txBody>
      </p:sp>
      <p:sp>
        <p:nvSpPr>
          <p:cNvPr id="24" name="Pentagon 23">
            <a:extLst>
              <a:ext uri="{FF2B5EF4-FFF2-40B4-BE49-F238E27FC236}">
                <a16:creationId xmlns:a16="http://schemas.microsoft.com/office/drawing/2014/main" id="{7394D067-661A-2F45-B374-91837882DC3A}"/>
              </a:ext>
            </a:extLst>
          </p:cNvPr>
          <p:cNvSpPr/>
          <p:nvPr/>
        </p:nvSpPr>
        <p:spPr>
          <a:xfrm>
            <a:off x="7610129" y="733311"/>
            <a:ext cx="2076225" cy="2807746"/>
          </a:xfrm>
          <a:prstGeom prst="homePlate">
            <a:avLst>
              <a:gd name="adj" fmla="val 2875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JP" dirty="0"/>
          </a:p>
        </p:txBody>
      </p:sp>
      <p:sp>
        <p:nvSpPr>
          <p:cNvPr id="25" name="TextBox 24">
            <a:extLst>
              <a:ext uri="{FF2B5EF4-FFF2-40B4-BE49-F238E27FC236}">
                <a16:creationId xmlns:a16="http://schemas.microsoft.com/office/drawing/2014/main" id="{AC06738B-37D3-4948-8882-217C93D92FED}"/>
              </a:ext>
            </a:extLst>
          </p:cNvPr>
          <p:cNvSpPr txBox="1"/>
          <p:nvPr/>
        </p:nvSpPr>
        <p:spPr>
          <a:xfrm>
            <a:off x="7593095" y="726984"/>
            <a:ext cx="1884380" cy="1477328"/>
          </a:xfrm>
          <a:prstGeom prst="rect">
            <a:avLst/>
          </a:prstGeom>
          <a:noFill/>
        </p:spPr>
        <p:txBody>
          <a:bodyPr wrap="square">
            <a:spAutoFit/>
          </a:bodyPr>
          <a:lstStyle/>
          <a:p>
            <a:r>
              <a:rPr lang="en-JP" b="1" dirty="0">
                <a:latin typeface="Meiryo" panose="020B0604030504040204" pitchFamily="34" charset="-128"/>
                <a:ea typeface="Meiryo" panose="020B0604030504040204" pitchFamily="34" charset="-128"/>
              </a:rPr>
              <a:t>顧客の顧客の</a:t>
            </a:r>
          </a:p>
          <a:p>
            <a:r>
              <a:rPr lang="en-JP" b="1" dirty="0">
                <a:latin typeface="Meiryo" panose="020B0604030504040204" pitchFamily="34" charset="-128"/>
                <a:ea typeface="Meiryo" panose="020B0604030504040204" pitchFamily="34" charset="-128"/>
              </a:rPr>
              <a:t>顧客</a:t>
            </a:r>
          </a:p>
          <a:p>
            <a:endParaRPr lang="en-JP" dirty="0">
              <a:latin typeface="Meiryo" panose="020B0604030504040204" pitchFamily="34" charset="-128"/>
              <a:ea typeface="Meiryo" panose="020B0604030504040204" pitchFamily="34" charset="-128"/>
            </a:endParaRPr>
          </a:p>
          <a:p>
            <a:r>
              <a:rPr lang="en-JP" dirty="0">
                <a:latin typeface="Meiryo" panose="020B0604030504040204" pitchFamily="34" charset="-128"/>
                <a:ea typeface="Meiryo" panose="020B0604030504040204" pitchFamily="34" charset="-128"/>
              </a:rPr>
              <a:t>セット</a:t>
            </a:r>
          </a:p>
          <a:p>
            <a:r>
              <a:rPr lang="en-JP" dirty="0">
                <a:latin typeface="Meiryo" panose="020B0604030504040204" pitchFamily="34" charset="-128"/>
                <a:ea typeface="Meiryo" panose="020B0604030504040204" pitchFamily="34" charset="-128"/>
              </a:rPr>
              <a:t>例）スマホ</a:t>
            </a:r>
          </a:p>
        </p:txBody>
      </p:sp>
      <p:sp>
        <p:nvSpPr>
          <p:cNvPr id="14" name="Cloud 13">
            <a:extLst>
              <a:ext uri="{FF2B5EF4-FFF2-40B4-BE49-F238E27FC236}">
                <a16:creationId xmlns:a16="http://schemas.microsoft.com/office/drawing/2014/main" id="{5986D319-1575-2E4A-87BC-58096C8F4D37}"/>
              </a:ext>
            </a:extLst>
          </p:cNvPr>
          <p:cNvSpPr/>
          <p:nvPr/>
        </p:nvSpPr>
        <p:spPr>
          <a:xfrm>
            <a:off x="5159778" y="2230208"/>
            <a:ext cx="4602479" cy="1445331"/>
          </a:xfrm>
          <a:prstGeom prst="cloud">
            <a:avLst/>
          </a:prstGeom>
          <a:solidFill>
            <a:schemeClr val="bg2"/>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JP" dirty="0"/>
          </a:p>
        </p:txBody>
      </p:sp>
      <p:sp>
        <p:nvSpPr>
          <p:cNvPr id="22" name="Left-Right Arrow 21">
            <a:extLst>
              <a:ext uri="{FF2B5EF4-FFF2-40B4-BE49-F238E27FC236}">
                <a16:creationId xmlns:a16="http://schemas.microsoft.com/office/drawing/2014/main" id="{64B4CB88-76A7-324F-B5BF-DC20ACBD13FC}"/>
              </a:ext>
            </a:extLst>
          </p:cNvPr>
          <p:cNvSpPr/>
          <p:nvPr/>
        </p:nvSpPr>
        <p:spPr>
          <a:xfrm>
            <a:off x="3991644" y="2556426"/>
            <a:ext cx="1656901" cy="1094112"/>
          </a:xfrm>
          <a:prstGeom prst="leftRightArrow">
            <a:avLst>
              <a:gd name="adj1" fmla="val 67698"/>
              <a:gd name="adj2" fmla="val 2640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JP" dirty="0">
                <a:latin typeface="Meiryo" panose="020B0604030504040204" pitchFamily="34" charset="-128"/>
                <a:ea typeface="Meiryo" panose="020B0604030504040204" pitchFamily="34" charset="-128"/>
              </a:rPr>
              <a:t>先読み、</a:t>
            </a:r>
          </a:p>
          <a:p>
            <a:pPr algn="ctr"/>
            <a:r>
              <a:rPr lang="en-JP" dirty="0">
                <a:latin typeface="Meiryo" panose="020B0604030504040204" pitchFamily="34" charset="-128"/>
                <a:ea typeface="Meiryo" panose="020B0604030504040204" pitchFamily="34" charset="-128"/>
              </a:rPr>
              <a:t>企画</a:t>
            </a:r>
          </a:p>
        </p:txBody>
      </p:sp>
      <p:sp>
        <p:nvSpPr>
          <p:cNvPr id="26" name="TextBox 25">
            <a:extLst>
              <a:ext uri="{FF2B5EF4-FFF2-40B4-BE49-F238E27FC236}">
                <a16:creationId xmlns:a16="http://schemas.microsoft.com/office/drawing/2014/main" id="{7AC96018-150F-2C44-9AA1-5702D3A06395}"/>
              </a:ext>
            </a:extLst>
          </p:cNvPr>
          <p:cNvSpPr txBox="1"/>
          <p:nvPr/>
        </p:nvSpPr>
        <p:spPr>
          <a:xfrm>
            <a:off x="5605351" y="2522260"/>
            <a:ext cx="3967162" cy="923330"/>
          </a:xfrm>
          <a:prstGeom prst="rect">
            <a:avLst/>
          </a:prstGeom>
          <a:noFill/>
        </p:spPr>
        <p:txBody>
          <a:bodyPr wrap="square">
            <a:spAutoFit/>
          </a:bodyPr>
          <a:lstStyle/>
          <a:p>
            <a:pPr algn="ctr"/>
            <a:r>
              <a:rPr lang="en-JP" b="1" dirty="0">
                <a:latin typeface="Meiryo" panose="020B0604030504040204" pitchFamily="34" charset="-128"/>
                <a:ea typeface="Meiryo" panose="020B0604030504040204" pitchFamily="34" charset="-128"/>
              </a:rPr>
              <a:t>トレンド</a:t>
            </a:r>
          </a:p>
          <a:p>
            <a:pPr algn="ctr"/>
            <a:r>
              <a:rPr lang="en-JP" dirty="0">
                <a:latin typeface="Meiryo" panose="020B0604030504040204" pitchFamily="34" charset="-128"/>
                <a:ea typeface="Meiryo" panose="020B0604030504040204" pitchFamily="34" charset="-128"/>
              </a:rPr>
              <a:t>５G、６G</a:t>
            </a:r>
            <a:r>
              <a:rPr lang="ja-JP" altLang="en-US">
                <a:latin typeface="Meiryo" panose="020B0604030504040204" pitchFamily="34" charset="-128"/>
                <a:ea typeface="Meiryo" panose="020B0604030504040204" pitchFamily="34" charset="-128"/>
              </a:rPr>
              <a:t>　</a:t>
            </a:r>
            <a:r>
              <a:rPr lang="en-JP" dirty="0">
                <a:latin typeface="Meiryo" panose="020B0604030504040204" pitchFamily="34" charset="-128"/>
                <a:ea typeface="Meiryo" panose="020B0604030504040204" pitchFamily="34" charset="-128"/>
              </a:rPr>
              <a:t>脱・スマホ</a:t>
            </a:r>
            <a:r>
              <a:rPr lang="ja-JP" altLang="en-US">
                <a:latin typeface="Meiryo" panose="020B0604030504040204" pitchFamily="34" charset="-128"/>
                <a:ea typeface="Meiryo" panose="020B0604030504040204" pitchFamily="34" charset="-128"/>
              </a:rPr>
              <a:t>　</a:t>
            </a:r>
            <a:endParaRPr lang="en-US" altLang="ja-JP" dirty="0">
              <a:latin typeface="Meiryo" panose="020B0604030504040204" pitchFamily="34" charset="-128"/>
              <a:ea typeface="Meiryo" panose="020B0604030504040204" pitchFamily="34" charset="-128"/>
            </a:endParaRPr>
          </a:p>
          <a:p>
            <a:pPr algn="ctr"/>
            <a:r>
              <a:rPr lang="ja-JP" altLang="en-US">
                <a:latin typeface="Meiryo" panose="020B0604030504040204" pitchFamily="34" charset="-128"/>
                <a:ea typeface="Meiryo" panose="020B0604030504040204" pitchFamily="34" charset="-128"/>
              </a:rPr>
              <a:t>シンクライアント化</a:t>
            </a:r>
            <a:endParaRPr lang="en-JP" dirty="0">
              <a:latin typeface="Meiryo" panose="020B0604030504040204" pitchFamily="34" charset="-128"/>
              <a:ea typeface="Meiryo" panose="020B0604030504040204" pitchFamily="34" charset="-128"/>
            </a:endParaRPr>
          </a:p>
        </p:txBody>
      </p:sp>
      <p:pic>
        <p:nvPicPr>
          <p:cNvPr id="9" name="Picture 8">
            <a:extLst>
              <a:ext uri="{FF2B5EF4-FFF2-40B4-BE49-F238E27FC236}">
                <a16:creationId xmlns:a16="http://schemas.microsoft.com/office/drawing/2014/main" id="{ED59D181-7BF5-9E43-92A8-83D7815300B0}"/>
              </a:ext>
            </a:extLst>
          </p:cNvPr>
          <p:cNvPicPr>
            <a:picLocks noChangeAspect="1"/>
          </p:cNvPicPr>
          <p:nvPr/>
        </p:nvPicPr>
        <p:blipFill>
          <a:blip r:embed="rId2"/>
          <a:stretch>
            <a:fillRect/>
          </a:stretch>
        </p:blipFill>
        <p:spPr>
          <a:xfrm>
            <a:off x="1402956" y="3817158"/>
            <a:ext cx="1700371" cy="973495"/>
          </a:xfrm>
          <a:prstGeom prst="rect">
            <a:avLst/>
          </a:prstGeom>
        </p:spPr>
      </p:pic>
      <p:sp>
        <p:nvSpPr>
          <p:cNvPr id="27" name="Oval Callout 26">
            <a:extLst>
              <a:ext uri="{FF2B5EF4-FFF2-40B4-BE49-F238E27FC236}">
                <a16:creationId xmlns:a16="http://schemas.microsoft.com/office/drawing/2014/main" id="{7C25586F-89DF-0540-A87F-30DD8204E6C9}"/>
              </a:ext>
            </a:extLst>
          </p:cNvPr>
          <p:cNvSpPr/>
          <p:nvPr/>
        </p:nvSpPr>
        <p:spPr>
          <a:xfrm>
            <a:off x="3435165" y="3521886"/>
            <a:ext cx="5480235" cy="1175295"/>
          </a:xfrm>
          <a:prstGeom prst="wedgeEllipseCallout">
            <a:avLst>
              <a:gd name="adj1" fmla="val -54186"/>
              <a:gd name="adj2" fmla="val 250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dirty="0">
              <a:latin typeface="Meiryo" panose="020B0604030504040204" pitchFamily="34" charset="-128"/>
              <a:ea typeface="Meiryo" panose="020B0604030504040204" pitchFamily="34" charset="-128"/>
            </a:endParaRPr>
          </a:p>
        </p:txBody>
      </p:sp>
      <p:sp>
        <p:nvSpPr>
          <p:cNvPr id="28" name="TextBox 27">
            <a:extLst>
              <a:ext uri="{FF2B5EF4-FFF2-40B4-BE49-F238E27FC236}">
                <a16:creationId xmlns:a16="http://schemas.microsoft.com/office/drawing/2014/main" id="{AC589D72-FB34-9E4D-95F0-CEF83DCB7527}"/>
              </a:ext>
            </a:extLst>
          </p:cNvPr>
          <p:cNvSpPr txBox="1"/>
          <p:nvPr/>
        </p:nvSpPr>
        <p:spPr>
          <a:xfrm>
            <a:off x="4064592" y="3674054"/>
            <a:ext cx="4438198" cy="923330"/>
          </a:xfrm>
          <a:prstGeom prst="rect">
            <a:avLst/>
          </a:prstGeom>
          <a:noFill/>
        </p:spPr>
        <p:txBody>
          <a:bodyPr wrap="square">
            <a:spAutoFit/>
          </a:bodyPr>
          <a:lstStyle/>
          <a:p>
            <a:r>
              <a:rPr lang="en-JP" dirty="0">
                <a:latin typeface="Meiryo" panose="020B0604030504040204" pitchFamily="34" charset="-128"/>
                <a:ea typeface="Meiryo" panose="020B0604030504040204" pitchFamily="34" charset="-128"/>
              </a:rPr>
              <a:t>知財部の人に協力してもらい、サプライチェーン全体を可視化して課題を先取りしています。</a:t>
            </a:r>
          </a:p>
        </p:txBody>
      </p:sp>
    </p:spTree>
    <p:extLst>
      <p:ext uri="{BB962C8B-B14F-4D97-AF65-F5344CB8AC3E}">
        <p14:creationId xmlns:p14="http://schemas.microsoft.com/office/powerpoint/2010/main" val="10489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2FA6-7802-500B-7DDC-7286DF6B33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6E6E043-7EC5-D17F-1042-B4A422844F43}"/>
              </a:ext>
            </a:extLst>
          </p:cNvPr>
          <p:cNvSpPr>
            <a:spLocks noGrp="1"/>
          </p:cNvSpPr>
          <p:nvPr>
            <p:ph type="title"/>
          </p:nvPr>
        </p:nvSpPr>
        <p:spPr/>
        <p:txBody>
          <a:bodyPr/>
          <a:lstStyle/>
          <a:p>
            <a:r>
              <a:rPr kumimoji="1" lang="ja-JP" altLang="en-US"/>
              <a:t>評価の前提条件　知財の評価</a:t>
            </a:r>
          </a:p>
        </p:txBody>
      </p:sp>
      <p:sp>
        <p:nvSpPr>
          <p:cNvPr id="3" name="フッター プレースホルダー 2">
            <a:extLst>
              <a:ext uri="{FF2B5EF4-FFF2-40B4-BE49-F238E27FC236}">
                <a16:creationId xmlns:a16="http://schemas.microsoft.com/office/drawing/2014/main" id="{ECFB6E1B-5CDD-12AF-4BAB-6ACD466644E7}"/>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538D5537-980B-471B-3A1D-71D9D0A44212}"/>
              </a:ext>
            </a:extLst>
          </p:cNvPr>
          <p:cNvSpPr>
            <a:spLocks noGrp="1"/>
          </p:cNvSpPr>
          <p:nvPr>
            <p:ph type="sldNum" sz="quarter" idx="12"/>
          </p:nvPr>
        </p:nvSpPr>
        <p:spPr/>
        <p:txBody>
          <a:bodyPr/>
          <a:lstStyle/>
          <a:p>
            <a:fld id="{F48F7E16-ADB4-B142-B332-263287BED0B0}" type="slidenum">
              <a:rPr lang="ja-JP" altLang="en-US" smtClean="0"/>
              <a:pPr/>
              <a:t>14</a:t>
            </a:fld>
            <a:endParaRPr lang="ja-JP" altLang="en-US" dirty="0"/>
          </a:p>
        </p:txBody>
      </p:sp>
      <p:sp>
        <p:nvSpPr>
          <p:cNvPr id="5" name="テキスト ボックス 4">
            <a:extLst>
              <a:ext uri="{FF2B5EF4-FFF2-40B4-BE49-F238E27FC236}">
                <a16:creationId xmlns:a16="http://schemas.microsoft.com/office/drawing/2014/main" id="{E6A52886-CD46-DB37-40B7-89BDE78843D2}"/>
              </a:ext>
            </a:extLst>
          </p:cNvPr>
          <p:cNvSpPr txBox="1"/>
          <p:nvPr/>
        </p:nvSpPr>
        <p:spPr>
          <a:xfrm>
            <a:off x="535265" y="4696307"/>
            <a:ext cx="8802410" cy="1569660"/>
          </a:xfrm>
          <a:prstGeom prst="rect">
            <a:avLst/>
          </a:prstGeom>
          <a:noFill/>
        </p:spPr>
        <p:txBody>
          <a:bodyPr wrap="none" rtlCol="0">
            <a:spAutoFit/>
          </a:bodyPr>
          <a:lstStyle/>
          <a:p>
            <a:r>
              <a:rPr lang="ja-JP" altLang="en-US" sz="4800" b="1"/>
              <a:t>知財の質が高ければ、模倣困難</a:t>
            </a:r>
            <a:endParaRPr lang="en-US" altLang="ja-JP" sz="4800" b="1" dirty="0"/>
          </a:p>
          <a:p>
            <a:r>
              <a:rPr kumimoji="1" lang="en-US" altLang="ja-JP" sz="4800" b="1" dirty="0"/>
              <a:t>F</a:t>
            </a:r>
            <a:r>
              <a:rPr kumimoji="1" lang="ja-JP" altLang="en-US" sz="4800" b="1"/>
              <a:t>軸と評価しても良い</a:t>
            </a:r>
          </a:p>
        </p:txBody>
      </p:sp>
      <p:sp>
        <p:nvSpPr>
          <p:cNvPr id="23" name="円/楕円 22">
            <a:extLst>
              <a:ext uri="{FF2B5EF4-FFF2-40B4-BE49-F238E27FC236}">
                <a16:creationId xmlns:a16="http://schemas.microsoft.com/office/drawing/2014/main" id="{1100F189-687E-EC3F-1212-DAB6EF155213}"/>
              </a:ext>
            </a:extLst>
          </p:cNvPr>
          <p:cNvSpPr/>
          <p:nvPr/>
        </p:nvSpPr>
        <p:spPr>
          <a:xfrm>
            <a:off x="754658" y="875883"/>
            <a:ext cx="3294102" cy="2214880"/>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権利範囲</a:t>
            </a:r>
          </a:p>
        </p:txBody>
      </p:sp>
      <p:sp>
        <p:nvSpPr>
          <p:cNvPr id="24" name="円/楕円 23">
            <a:extLst>
              <a:ext uri="{FF2B5EF4-FFF2-40B4-BE49-F238E27FC236}">
                <a16:creationId xmlns:a16="http://schemas.microsoft.com/office/drawing/2014/main" id="{8A9538C9-681B-ACBA-97E8-0E6E5738FA87}"/>
              </a:ext>
            </a:extLst>
          </p:cNvPr>
          <p:cNvSpPr/>
          <p:nvPr/>
        </p:nvSpPr>
        <p:spPr>
          <a:xfrm>
            <a:off x="6343818" y="1372721"/>
            <a:ext cx="1611462" cy="1072494"/>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権利範囲</a:t>
            </a:r>
          </a:p>
        </p:txBody>
      </p:sp>
      <p:sp>
        <p:nvSpPr>
          <p:cNvPr id="25" name="テキスト ボックス 24">
            <a:extLst>
              <a:ext uri="{FF2B5EF4-FFF2-40B4-BE49-F238E27FC236}">
                <a16:creationId xmlns:a16="http://schemas.microsoft.com/office/drawing/2014/main" id="{0A489728-8F11-8AF5-9BF4-453F9E4B516F}"/>
              </a:ext>
            </a:extLst>
          </p:cNvPr>
          <p:cNvSpPr txBox="1"/>
          <p:nvPr/>
        </p:nvSpPr>
        <p:spPr>
          <a:xfrm>
            <a:off x="5666727" y="3316845"/>
            <a:ext cx="4051109" cy="1292662"/>
          </a:xfrm>
          <a:prstGeom prst="rect">
            <a:avLst/>
          </a:prstGeom>
          <a:noFill/>
        </p:spPr>
        <p:txBody>
          <a:bodyPr wrap="none" rtlCol="0">
            <a:spAutoFit/>
          </a:bodyPr>
          <a:lstStyle/>
          <a:p>
            <a:r>
              <a:rPr kumimoji="1" lang="ja-JP" altLang="en-US" sz="2400" b="1"/>
              <a:t>長いクレーム</a:t>
            </a:r>
            <a:endParaRPr kumimoji="1" lang="en-US" altLang="ja-JP" sz="2400" b="1" dirty="0"/>
          </a:p>
          <a:p>
            <a:r>
              <a:rPr lang="ja-JP" altLang="en-US"/>
              <a:t>≒先行技術との相違を作るために長い</a:t>
            </a:r>
            <a:endParaRPr lang="en-US" altLang="ja-JP" dirty="0"/>
          </a:p>
          <a:p>
            <a:r>
              <a:rPr kumimoji="1" lang="ja-JP" altLang="en-US"/>
              <a:t>≒権利範囲が狭い</a:t>
            </a:r>
            <a:br>
              <a:rPr kumimoji="1" lang="en-US" altLang="ja-JP" dirty="0"/>
            </a:br>
            <a:r>
              <a:rPr lang="ja-JP" altLang="en-US"/>
              <a:t>≒回避・模倣は容易</a:t>
            </a:r>
            <a:endParaRPr kumimoji="1" lang="ja-JP" altLang="en-US"/>
          </a:p>
        </p:txBody>
      </p:sp>
      <p:sp>
        <p:nvSpPr>
          <p:cNvPr id="26" name="テキスト ボックス 25">
            <a:extLst>
              <a:ext uri="{FF2B5EF4-FFF2-40B4-BE49-F238E27FC236}">
                <a16:creationId xmlns:a16="http://schemas.microsoft.com/office/drawing/2014/main" id="{6A14FA32-1C9D-C95E-FA10-3FC2FEE22027}"/>
              </a:ext>
            </a:extLst>
          </p:cNvPr>
          <p:cNvSpPr txBox="1"/>
          <p:nvPr/>
        </p:nvSpPr>
        <p:spPr>
          <a:xfrm>
            <a:off x="1127760" y="3316845"/>
            <a:ext cx="2753359" cy="1292662"/>
          </a:xfrm>
          <a:prstGeom prst="rect">
            <a:avLst/>
          </a:prstGeom>
          <a:noFill/>
        </p:spPr>
        <p:txBody>
          <a:bodyPr wrap="square" rtlCol="0">
            <a:spAutoFit/>
          </a:bodyPr>
          <a:lstStyle/>
          <a:p>
            <a:r>
              <a:rPr lang="ja-JP" altLang="en-US" sz="2400" b="1"/>
              <a:t>短い</a:t>
            </a:r>
            <a:r>
              <a:rPr kumimoji="1" lang="ja-JP" altLang="en-US" sz="2400" b="1"/>
              <a:t>クレーム</a:t>
            </a:r>
            <a:r>
              <a:rPr kumimoji="1" lang="en-US" altLang="ja-JP" sz="2400" b="1" baseline="30000" dirty="0"/>
              <a:t>※</a:t>
            </a:r>
          </a:p>
          <a:p>
            <a:r>
              <a:rPr lang="ja-JP" altLang="en-US"/>
              <a:t>≒権利範囲広い</a:t>
            </a:r>
            <a:endParaRPr kumimoji="1" lang="en-US" altLang="ja-JP" dirty="0"/>
          </a:p>
          <a:p>
            <a:r>
              <a:rPr kumimoji="1" lang="ja-JP" altLang="en-US"/>
              <a:t>≒技術的独自性が高い</a:t>
            </a:r>
            <a:endParaRPr kumimoji="1" lang="en-US" altLang="ja-JP" dirty="0"/>
          </a:p>
          <a:p>
            <a:r>
              <a:rPr kumimoji="1" lang="ja-JP" altLang="en-US"/>
              <a:t>≒模倣されづらい</a:t>
            </a:r>
            <a:endParaRPr kumimoji="1" lang="en-US" altLang="ja-JP" dirty="0"/>
          </a:p>
        </p:txBody>
      </p:sp>
      <p:sp>
        <p:nvSpPr>
          <p:cNvPr id="27" name="テキスト ボックス 26">
            <a:extLst>
              <a:ext uri="{FF2B5EF4-FFF2-40B4-BE49-F238E27FC236}">
                <a16:creationId xmlns:a16="http://schemas.microsoft.com/office/drawing/2014/main" id="{F1094C70-AECB-B0F7-5496-1DB81AE397F0}"/>
              </a:ext>
            </a:extLst>
          </p:cNvPr>
          <p:cNvSpPr txBox="1"/>
          <p:nvPr/>
        </p:nvSpPr>
        <p:spPr>
          <a:xfrm>
            <a:off x="754658" y="6168101"/>
            <a:ext cx="5883342" cy="369332"/>
          </a:xfrm>
          <a:prstGeom prst="rect">
            <a:avLst/>
          </a:prstGeom>
          <a:noFill/>
        </p:spPr>
        <p:txBody>
          <a:bodyPr wrap="none" rtlCol="0">
            <a:spAutoFit/>
          </a:bodyPr>
          <a:lstStyle/>
          <a:p>
            <a:r>
              <a:rPr kumimoji="1" lang="en-US" altLang="ja-JP" dirty="0"/>
              <a:t>※</a:t>
            </a:r>
            <a:r>
              <a:rPr kumimoji="1" lang="ja-JP" altLang="en-US"/>
              <a:t>クレーム</a:t>
            </a:r>
            <a:r>
              <a:rPr kumimoji="1" lang="en-US" altLang="ja-JP" dirty="0"/>
              <a:t>…</a:t>
            </a:r>
            <a:r>
              <a:rPr kumimoji="1" lang="ja-JP" altLang="en-US"/>
              <a:t>特許請求の範囲（に書かれた文章のこと）</a:t>
            </a:r>
          </a:p>
        </p:txBody>
      </p:sp>
      <p:sp>
        <p:nvSpPr>
          <p:cNvPr id="6" name="テキスト ボックス 5">
            <a:extLst>
              <a:ext uri="{FF2B5EF4-FFF2-40B4-BE49-F238E27FC236}">
                <a16:creationId xmlns:a16="http://schemas.microsoft.com/office/drawing/2014/main" id="{9D1DF9D5-80CD-3FDC-9835-D89F3A6FAA4B}"/>
              </a:ext>
            </a:extLst>
          </p:cNvPr>
          <p:cNvSpPr txBox="1"/>
          <p:nvPr/>
        </p:nvSpPr>
        <p:spPr>
          <a:xfrm>
            <a:off x="6734536" y="5481137"/>
            <a:ext cx="2983300" cy="646331"/>
          </a:xfrm>
          <a:prstGeom prst="rect">
            <a:avLst/>
          </a:prstGeom>
          <a:noFill/>
        </p:spPr>
        <p:txBody>
          <a:bodyPr wrap="square" rtlCol="0">
            <a:spAutoFit/>
          </a:bodyPr>
          <a:lstStyle/>
          <a:p>
            <a:r>
              <a:rPr kumimoji="1" lang="ja-JP" altLang="en-US"/>
              <a:t>逆に、知財</a:t>
            </a:r>
            <a:r>
              <a:rPr lang="ja-JP" altLang="en-US"/>
              <a:t>が取れていても質が低ければ、模倣は容易</a:t>
            </a:r>
            <a:endParaRPr kumimoji="1" lang="ja-JP" altLang="en-US"/>
          </a:p>
        </p:txBody>
      </p:sp>
    </p:spTree>
    <p:extLst>
      <p:ext uri="{BB962C8B-B14F-4D97-AF65-F5344CB8AC3E}">
        <p14:creationId xmlns:p14="http://schemas.microsoft.com/office/powerpoint/2010/main" val="15927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253F7-E684-491A-CF43-9ABF6AF28345}"/>
              </a:ext>
            </a:extLst>
          </p:cNvPr>
          <p:cNvSpPr>
            <a:spLocks noGrp="1"/>
          </p:cNvSpPr>
          <p:nvPr>
            <p:ph type="title"/>
          </p:nvPr>
        </p:nvSpPr>
        <p:spPr/>
        <p:txBody>
          <a:bodyPr/>
          <a:lstStyle/>
          <a:p>
            <a:r>
              <a:rPr kumimoji="1" lang="ja-JP" altLang="en-US"/>
              <a:t>評価の前提条件</a:t>
            </a:r>
          </a:p>
        </p:txBody>
      </p:sp>
      <p:sp>
        <p:nvSpPr>
          <p:cNvPr id="3" name="フッター プレースホルダー 2">
            <a:extLst>
              <a:ext uri="{FF2B5EF4-FFF2-40B4-BE49-F238E27FC236}">
                <a16:creationId xmlns:a16="http://schemas.microsoft.com/office/drawing/2014/main" id="{45C7A64A-6626-6464-C942-8F622D74E7F1}"/>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030B20A8-80BD-64DA-DBAC-56BB13800309}"/>
              </a:ext>
            </a:extLst>
          </p:cNvPr>
          <p:cNvSpPr>
            <a:spLocks noGrp="1"/>
          </p:cNvSpPr>
          <p:nvPr>
            <p:ph type="sldNum" sz="quarter" idx="12"/>
          </p:nvPr>
        </p:nvSpPr>
        <p:spPr/>
        <p:txBody>
          <a:bodyPr/>
          <a:lstStyle/>
          <a:p>
            <a:fld id="{F48F7E16-ADB4-B142-B332-263287BED0B0}" type="slidenum">
              <a:rPr lang="ja-JP" altLang="en-US" smtClean="0"/>
              <a:pPr/>
              <a:t>15</a:t>
            </a:fld>
            <a:endParaRPr lang="ja-JP" altLang="en-US" dirty="0"/>
          </a:p>
        </p:txBody>
      </p:sp>
      <p:sp>
        <p:nvSpPr>
          <p:cNvPr id="6" name="テキスト ボックス 5">
            <a:extLst>
              <a:ext uri="{FF2B5EF4-FFF2-40B4-BE49-F238E27FC236}">
                <a16:creationId xmlns:a16="http://schemas.microsoft.com/office/drawing/2014/main" id="{E44BB4D9-5936-E268-35AC-A2B2CF1D39D1}"/>
              </a:ext>
            </a:extLst>
          </p:cNvPr>
          <p:cNvSpPr txBox="1"/>
          <p:nvPr/>
        </p:nvSpPr>
        <p:spPr>
          <a:xfrm>
            <a:off x="397907" y="928254"/>
            <a:ext cx="9110186" cy="738664"/>
          </a:xfrm>
          <a:prstGeom prst="rect">
            <a:avLst/>
          </a:prstGeom>
          <a:noFill/>
        </p:spPr>
        <p:txBody>
          <a:bodyPr wrap="none" rtlCol="0">
            <a:spAutoFit/>
          </a:bodyPr>
          <a:lstStyle/>
          <a:p>
            <a:r>
              <a:rPr kumimoji="1" lang="ja-JP" altLang="en-US" sz="2400" b="1"/>
              <a:t>「競合がまだ出していないから、本テーマは差別化されている」</a:t>
            </a:r>
            <a:endParaRPr kumimoji="1" lang="en-US" altLang="ja-JP" sz="2400" b="1" dirty="0"/>
          </a:p>
          <a:p>
            <a:r>
              <a:rPr kumimoji="1" lang="ja-JP" altLang="en-US"/>
              <a:t>という主張をどのように評価すべきでしょうか？</a:t>
            </a:r>
          </a:p>
        </p:txBody>
      </p:sp>
      <p:sp>
        <p:nvSpPr>
          <p:cNvPr id="8" name="テキスト ボックス 7">
            <a:extLst>
              <a:ext uri="{FF2B5EF4-FFF2-40B4-BE49-F238E27FC236}">
                <a16:creationId xmlns:a16="http://schemas.microsoft.com/office/drawing/2014/main" id="{855F1EDA-0258-9E95-07F6-550D2383B209}"/>
              </a:ext>
            </a:extLst>
          </p:cNvPr>
          <p:cNvSpPr txBox="1"/>
          <p:nvPr/>
        </p:nvSpPr>
        <p:spPr>
          <a:xfrm>
            <a:off x="845128" y="4689929"/>
            <a:ext cx="8215744" cy="1723549"/>
          </a:xfrm>
          <a:prstGeom prst="rect">
            <a:avLst/>
          </a:prstGeom>
          <a:noFill/>
        </p:spPr>
        <p:txBody>
          <a:bodyPr wrap="square" rtlCol="0">
            <a:spAutoFit/>
          </a:bodyPr>
          <a:lstStyle/>
          <a:p>
            <a:r>
              <a:rPr kumimoji="1" lang="ja-JP" altLang="en-US"/>
              <a:t>評価ルール</a:t>
            </a:r>
            <a:endParaRPr kumimoji="1" lang="en-US" altLang="ja-JP" dirty="0"/>
          </a:p>
          <a:p>
            <a:r>
              <a:rPr kumimoji="1" lang="ja-JP" altLang="en-US" sz="2800" b="1"/>
              <a:t>同じ技術</a:t>
            </a:r>
            <a:r>
              <a:rPr kumimoji="1" lang="en-US" altLang="ja-JP" sz="2800" b="1" dirty="0"/>
              <a:t>PF</a:t>
            </a:r>
            <a:r>
              <a:rPr kumimoji="1" lang="ja-JP" altLang="en-US" sz="2800" b="1"/>
              <a:t>からは、同様のテーマが生まれる。</a:t>
            </a:r>
            <a:endParaRPr kumimoji="1" lang="en-US" altLang="ja-JP" sz="2800" b="1" dirty="0"/>
          </a:p>
          <a:p>
            <a:r>
              <a:rPr kumimoji="1" lang="ja-JP" altLang="en-US" sz="2000"/>
              <a:t>従って、競合が出していないことは、差別化を主張する理由にならない。ただし、排他的な特許（模倣困難なレベルの特許）が生まれていれば話は別。</a:t>
            </a:r>
            <a:endParaRPr kumimoji="1" lang="ja-JP" altLang="en-US" sz="2800"/>
          </a:p>
        </p:txBody>
      </p:sp>
      <p:sp>
        <p:nvSpPr>
          <p:cNvPr id="9" name="直方体 8">
            <a:extLst>
              <a:ext uri="{FF2B5EF4-FFF2-40B4-BE49-F238E27FC236}">
                <a16:creationId xmlns:a16="http://schemas.microsoft.com/office/drawing/2014/main" id="{276D317B-B73B-4D1D-7190-0311B8EA7210}"/>
              </a:ext>
            </a:extLst>
          </p:cNvPr>
          <p:cNvSpPr/>
          <p:nvPr/>
        </p:nvSpPr>
        <p:spPr>
          <a:xfrm>
            <a:off x="2008909" y="1792382"/>
            <a:ext cx="1898073" cy="1435728"/>
          </a:xfrm>
          <a:prstGeom prst="cube">
            <a:avLst>
              <a:gd name="adj" fmla="val 961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自社技術</a:t>
            </a:r>
          </a:p>
        </p:txBody>
      </p:sp>
      <p:sp>
        <p:nvSpPr>
          <p:cNvPr id="10" name="直方体 9">
            <a:extLst>
              <a:ext uri="{FF2B5EF4-FFF2-40B4-BE49-F238E27FC236}">
                <a16:creationId xmlns:a16="http://schemas.microsoft.com/office/drawing/2014/main" id="{840BCD65-B068-B217-687F-FEBD474ABB02}"/>
              </a:ext>
            </a:extLst>
          </p:cNvPr>
          <p:cNvSpPr/>
          <p:nvPr/>
        </p:nvSpPr>
        <p:spPr>
          <a:xfrm>
            <a:off x="5472545" y="1792382"/>
            <a:ext cx="1898073" cy="1435728"/>
          </a:xfrm>
          <a:prstGeom prst="cube">
            <a:avLst>
              <a:gd name="adj" fmla="val 96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競合技術</a:t>
            </a:r>
            <a:endParaRPr kumimoji="1" lang="ja-JP" altLang="en-US"/>
          </a:p>
        </p:txBody>
      </p:sp>
      <p:sp>
        <p:nvSpPr>
          <p:cNvPr id="11" name="下矢印 10">
            <a:extLst>
              <a:ext uri="{FF2B5EF4-FFF2-40B4-BE49-F238E27FC236}">
                <a16:creationId xmlns:a16="http://schemas.microsoft.com/office/drawing/2014/main" id="{72281B03-1CFA-2231-8538-1B472C705896}"/>
              </a:ext>
            </a:extLst>
          </p:cNvPr>
          <p:cNvSpPr/>
          <p:nvPr/>
        </p:nvSpPr>
        <p:spPr>
          <a:xfrm>
            <a:off x="2507671" y="3269675"/>
            <a:ext cx="845127" cy="40178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下矢印 11">
            <a:extLst>
              <a:ext uri="{FF2B5EF4-FFF2-40B4-BE49-F238E27FC236}">
                <a16:creationId xmlns:a16="http://schemas.microsoft.com/office/drawing/2014/main" id="{CDA74824-7D55-8B46-19E6-59C61352866F}"/>
              </a:ext>
            </a:extLst>
          </p:cNvPr>
          <p:cNvSpPr/>
          <p:nvPr/>
        </p:nvSpPr>
        <p:spPr>
          <a:xfrm>
            <a:off x="5999017" y="3269676"/>
            <a:ext cx="845127" cy="40178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64A113DD-527F-AD3F-23C0-7194F165DB5E}"/>
              </a:ext>
            </a:extLst>
          </p:cNvPr>
          <p:cNvSpPr/>
          <p:nvPr/>
        </p:nvSpPr>
        <p:spPr>
          <a:xfrm>
            <a:off x="1898072" y="3708075"/>
            <a:ext cx="2119746" cy="7897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テーマ</a:t>
            </a:r>
          </a:p>
        </p:txBody>
      </p:sp>
      <p:sp>
        <p:nvSpPr>
          <p:cNvPr id="14" name="円/楕円 13">
            <a:extLst>
              <a:ext uri="{FF2B5EF4-FFF2-40B4-BE49-F238E27FC236}">
                <a16:creationId xmlns:a16="http://schemas.microsoft.com/office/drawing/2014/main" id="{20716529-25C3-660A-DD65-83C002E75532}"/>
              </a:ext>
            </a:extLst>
          </p:cNvPr>
          <p:cNvSpPr/>
          <p:nvPr/>
        </p:nvSpPr>
        <p:spPr>
          <a:xfrm>
            <a:off x="5340924" y="3717757"/>
            <a:ext cx="2119746" cy="7897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テーマ</a:t>
            </a:r>
          </a:p>
        </p:txBody>
      </p:sp>
      <p:sp>
        <p:nvSpPr>
          <p:cNvPr id="16" name="テキスト ボックス 15">
            <a:extLst>
              <a:ext uri="{FF2B5EF4-FFF2-40B4-BE49-F238E27FC236}">
                <a16:creationId xmlns:a16="http://schemas.microsoft.com/office/drawing/2014/main" id="{C61D4BEB-C9F0-CD0B-2D1A-58DE0FCDDC23}"/>
              </a:ext>
            </a:extLst>
          </p:cNvPr>
          <p:cNvSpPr txBox="1"/>
          <p:nvPr/>
        </p:nvSpPr>
        <p:spPr>
          <a:xfrm>
            <a:off x="3352798" y="3283709"/>
            <a:ext cx="2809009" cy="369332"/>
          </a:xfrm>
          <a:prstGeom prst="rect">
            <a:avLst/>
          </a:prstGeom>
          <a:noFill/>
        </p:spPr>
        <p:txBody>
          <a:bodyPr wrap="square">
            <a:spAutoFit/>
          </a:bodyPr>
          <a:lstStyle/>
          <a:p>
            <a:r>
              <a:rPr lang="en" altLang="ja-JP" b="0" i="0" dirty="0">
                <a:solidFill>
                  <a:srgbClr val="1F1F1F"/>
                </a:solidFill>
                <a:effectLst/>
                <a:latin typeface="Arial" panose="020B0604020202020204" pitchFamily="34" charset="0"/>
              </a:rPr>
              <a:t>Great minds think alike.</a:t>
            </a:r>
            <a:endParaRPr lang="ja-JP" altLang="en-US"/>
          </a:p>
        </p:txBody>
      </p:sp>
    </p:spTree>
    <p:extLst>
      <p:ext uri="{BB962C8B-B14F-4D97-AF65-F5344CB8AC3E}">
        <p14:creationId xmlns:p14="http://schemas.microsoft.com/office/powerpoint/2010/main" val="81202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EC57-4210-8D5F-B773-8BCADBDF2256}"/>
              </a:ext>
            </a:extLst>
          </p:cNvPr>
          <p:cNvSpPr>
            <a:spLocks noGrp="1"/>
          </p:cNvSpPr>
          <p:nvPr>
            <p:ph type="title"/>
          </p:nvPr>
        </p:nvSpPr>
        <p:spPr/>
        <p:txBody>
          <a:bodyPr/>
          <a:lstStyle/>
          <a:p>
            <a:r>
              <a:rPr kumimoji="1" lang="ja-JP" altLang="en-US"/>
              <a:t>競合他社との比較原則</a:t>
            </a:r>
          </a:p>
        </p:txBody>
      </p:sp>
      <p:sp>
        <p:nvSpPr>
          <p:cNvPr id="3" name="テキスト プレースホルダー 2">
            <a:extLst>
              <a:ext uri="{FF2B5EF4-FFF2-40B4-BE49-F238E27FC236}">
                <a16:creationId xmlns:a16="http://schemas.microsoft.com/office/drawing/2014/main" id="{E54C8772-4296-35F0-395D-45580FDBE447}"/>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B8253A4-26FF-8095-1352-BD47A4103038}"/>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5" name="スライド番号プレースホルダー 4">
            <a:extLst>
              <a:ext uri="{FF2B5EF4-FFF2-40B4-BE49-F238E27FC236}">
                <a16:creationId xmlns:a16="http://schemas.microsoft.com/office/drawing/2014/main" id="{C38417B8-9362-4ED4-E25E-3D0D15A81A9F}"/>
              </a:ext>
            </a:extLst>
          </p:cNvPr>
          <p:cNvSpPr>
            <a:spLocks noGrp="1"/>
          </p:cNvSpPr>
          <p:nvPr>
            <p:ph type="sldNum" sz="quarter" idx="12"/>
          </p:nvPr>
        </p:nvSpPr>
        <p:spPr/>
        <p:txBody>
          <a:bodyPr/>
          <a:lstStyle/>
          <a:p>
            <a:fld id="{F48F7E16-ADB4-B142-B332-263287BED0B0}" type="slidenum">
              <a:rPr lang="ja-JP" altLang="en-US" smtClean="0"/>
              <a:pPr/>
              <a:t>16</a:t>
            </a:fld>
            <a:endParaRPr lang="ja-JP" altLang="en-US"/>
          </a:p>
        </p:txBody>
      </p:sp>
    </p:spTree>
    <p:extLst>
      <p:ext uri="{BB962C8B-B14F-4D97-AF65-F5344CB8AC3E}">
        <p14:creationId xmlns:p14="http://schemas.microsoft.com/office/powerpoint/2010/main" val="102872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14905-4463-E0BE-9423-FA7F534029F5}"/>
              </a:ext>
            </a:extLst>
          </p:cNvPr>
          <p:cNvSpPr>
            <a:spLocks noGrp="1"/>
          </p:cNvSpPr>
          <p:nvPr>
            <p:ph type="title"/>
          </p:nvPr>
        </p:nvSpPr>
        <p:spPr/>
        <p:txBody>
          <a:bodyPr/>
          <a:lstStyle/>
          <a:p>
            <a:r>
              <a:rPr kumimoji="1" lang="ja-JP" altLang="en-US"/>
              <a:t>どうするかは顧客が決める</a:t>
            </a:r>
          </a:p>
        </p:txBody>
      </p:sp>
      <p:sp>
        <p:nvSpPr>
          <p:cNvPr id="3" name="フッター プレースホルダー 2">
            <a:extLst>
              <a:ext uri="{FF2B5EF4-FFF2-40B4-BE49-F238E27FC236}">
                <a16:creationId xmlns:a16="http://schemas.microsoft.com/office/drawing/2014/main" id="{775A90E8-3CBE-B88A-0AEA-BF9D63FA21D3}"/>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F69DF212-BD8F-2107-D3DC-22B159C8106A}"/>
              </a:ext>
            </a:extLst>
          </p:cNvPr>
          <p:cNvSpPr>
            <a:spLocks noGrp="1"/>
          </p:cNvSpPr>
          <p:nvPr>
            <p:ph type="sldNum" sz="quarter" idx="12"/>
          </p:nvPr>
        </p:nvSpPr>
        <p:spPr/>
        <p:txBody>
          <a:bodyPr/>
          <a:lstStyle/>
          <a:p>
            <a:fld id="{F48F7E16-ADB4-B142-B332-263287BED0B0}" type="slidenum">
              <a:rPr lang="ja-JP" altLang="en-US" smtClean="0"/>
              <a:pPr/>
              <a:t>17</a:t>
            </a:fld>
            <a:endParaRPr lang="ja-JP" altLang="en-US" dirty="0"/>
          </a:p>
        </p:txBody>
      </p:sp>
      <p:sp>
        <p:nvSpPr>
          <p:cNvPr id="5" name="テキスト ボックス 4">
            <a:extLst>
              <a:ext uri="{FF2B5EF4-FFF2-40B4-BE49-F238E27FC236}">
                <a16:creationId xmlns:a16="http://schemas.microsoft.com/office/drawing/2014/main" id="{93A419DE-7CC8-DAB5-5264-A714822863B9}"/>
              </a:ext>
            </a:extLst>
          </p:cNvPr>
          <p:cNvSpPr txBox="1"/>
          <p:nvPr/>
        </p:nvSpPr>
        <p:spPr>
          <a:xfrm>
            <a:off x="1137683" y="4125432"/>
            <a:ext cx="7432158" cy="1938992"/>
          </a:xfrm>
          <a:prstGeom prst="rect">
            <a:avLst/>
          </a:prstGeom>
          <a:noFill/>
        </p:spPr>
        <p:txBody>
          <a:bodyPr wrap="square" rtlCol="0">
            <a:spAutoFit/>
          </a:bodyPr>
          <a:lstStyle/>
          <a:p>
            <a:r>
              <a:rPr lang="ja-JP" altLang="en-US" sz="4000" b="1"/>
              <a:t>・中で作るか？外から買うか？</a:t>
            </a:r>
            <a:endParaRPr lang="en-US" altLang="ja-JP" sz="4000" b="1" dirty="0"/>
          </a:p>
          <a:p>
            <a:r>
              <a:rPr lang="ja-JP" altLang="en-US" sz="4000" b="1"/>
              <a:t>・どう比較するか？（比較軸）</a:t>
            </a:r>
            <a:endParaRPr lang="en-US" altLang="ja-JP" sz="4000" b="1" dirty="0"/>
          </a:p>
          <a:p>
            <a:r>
              <a:rPr lang="ja-JP" altLang="en-US" sz="4000" b="1"/>
              <a:t>・</a:t>
            </a:r>
            <a:r>
              <a:rPr kumimoji="1" lang="ja-JP" altLang="en-US" sz="4000" b="1"/>
              <a:t>だれからいくらで買うか？</a:t>
            </a:r>
            <a:endParaRPr kumimoji="1" lang="en-US" altLang="ja-JP" sz="4000" b="1" dirty="0"/>
          </a:p>
        </p:txBody>
      </p:sp>
      <p:sp>
        <p:nvSpPr>
          <p:cNvPr id="7" name="スマイル 6">
            <a:extLst>
              <a:ext uri="{FF2B5EF4-FFF2-40B4-BE49-F238E27FC236}">
                <a16:creationId xmlns:a16="http://schemas.microsoft.com/office/drawing/2014/main" id="{40FA14FB-3810-DEAF-EDFE-8348805320B4}"/>
              </a:ext>
            </a:extLst>
          </p:cNvPr>
          <p:cNvSpPr/>
          <p:nvPr/>
        </p:nvSpPr>
        <p:spPr>
          <a:xfrm>
            <a:off x="223283" y="1573617"/>
            <a:ext cx="1520456" cy="160551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A362566A-02F5-1DA9-5624-EF0986084D40}"/>
              </a:ext>
            </a:extLst>
          </p:cNvPr>
          <p:cNvSpPr/>
          <p:nvPr/>
        </p:nvSpPr>
        <p:spPr>
          <a:xfrm>
            <a:off x="2083982" y="2342705"/>
            <a:ext cx="2619152" cy="400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a:t>
            </a:r>
          </a:p>
        </p:txBody>
      </p:sp>
      <p:sp>
        <p:nvSpPr>
          <p:cNvPr id="9" name="角丸四角形 8">
            <a:extLst>
              <a:ext uri="{FF2B5EF4-FFF2-40B4-BE49-F238E27FC236}">
                <a16:creationId xmlns:a16="http://schemas.microsoft.com/office/drawing/2014/main" id="{747D4879-9084-85F7-86E7-5B0BEC5DFF55}"/>
              </a:ext>
            </a:extLst>
          </p:cNvPr>
          <p:cNvSpPr/>
          <p:nvPr/>
        </p:nvSpPr>
        <p:spPr>
          <a:xfrm>
            <a:off x="2087528" y="2845980"/>
            <a:ext cx="2619152" cy="400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潜在競合</a:t>
            </a:r>
            <a:r>
              <a:rPr lang="en-US" altLang="ja-JP" dirty="0"/>
              <a:t>C</a:t>
            </a:r>
            <a:r>
              <a:rPr lang="ja-JP" altLang="en-US"/>
              <a:t>社</a:t>
            </a:r>
            <a:endParaRPr kumimoji="1" lang="ja-JP" altLang="en-US"/>
          </a:p>
        </p:txBody>
      </p:sp>
      <p:sp>
        <p:nvSpPr>
          <p:cNvPr id="10" name="角丸四角形 9">
            <a:extLst>
              <a:ext uri="{FF2B5EF4-FFF2-40B4-BE49-F238E27FC236}">
                <a16:creationId xmlns:a16="http://schemas.microsoft.com/office/drawing/2014/main" id="{ED8E3401-BA1E-2064-8DD4-4CFBC6FF29E3}"/>
              </a:ext>
            </a:extLst>
          </p:cNvPr>
          <p:cNvSpPr/>
          <p:nvPr/>
        </p:nvSpPr>
        <p:spPr>
          <a:xfrm>
            <a:off x="2091072" y="3349255"/>
            <a:ext cx="2619152" cy="400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社内で作る</a:t>
            </a:r>
            <a:endParaRPr kumimoji="1" lang="ja-JP" altLang="en-US"/>
          </a:p>
        </p:txBody>
      </p:sp>
      <p:sp>
        <p:nvSpPr>
          <p:cNvPr id="11" name="角丸四角形 10">
            <a:extLst>
              <a:ext uri="{FF2B5EF4-FFF2-40B4-BE49-F238E27FC236}">
                <a16:creationId xmlns:a16="http://schemas.microsoft.com/office/drawing/2014/main" id="{240B3716-AEB3-DBF4-73FA-EB10EB260730}"/>
              </a:ext>
            </a:extLst>
          </p:cNvPr>
          <p:cNvSpPr/>
          <p:nvPr/>
        </p:nvSpPr>
        <p:spPr>
          <a:xfrm>
            <a:off x="2091072" y="1382231"/>
            <a:ext cx="2619152" cy="400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顕在競合</a:t>
            </a:r>
            <a:r>
              <a:rPr lang="en-US" altLang="ja-JP" dirty="0"/>
              <a:t>A</a:t>
            </a:r>
            <a:r>
              <a:rPr lang="ja-JP" altLang="en-US"/>
              <a:t>社</a:t>
            </a:r>
            <a:endParaRPr kumimoji="1" lang="ja-JP" altLang="en-US"/>
          </a:p>
        </p:txBody>
      </p:sp>
      <p:sp>
        <p:nvSpPr>
          <p:cNvPr id="12" name="角丸四角形 11">
            <a:extLst>
              <a:ext uri="{FF2B5EF4-FFF2-40B4-BE49-F238E27FC236}">
                <a16:creationId xmlns:a16="http://schemas.microsoft.com/office/drawing/2014/main" id="{FCA60048-5348-2DA1-4A72-EE74DD18F50B}"/>
              </a:ext>
            </a:extLst>
          </p:cNvPr>
          <p:cNvSpPr/>
          <p:nvPr/>
        </p:nvSpPr>
        <p:spPr>
          <a:xfrm>
            <a:off x="2083984" y="1864241"/>
            <a:ext cx="2619152" cy="4004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顕在競合</a:t>
            </a:r>
            <a:r>
              <a:rPr lang="en-US" altLang="ja-JP" dirty="0"/>
              <a:t>B</a:t>
            </a:r>
            <a:r>
              <a:rPr lang="ja-JP" altLang="en-US"/>
              <a:t>社</a:t>
            </a:r>
            <a:endParaRPr kumimoji="1" lang="ja-JP" altLang="en-US"/>
          </a:p>
        </p:txBody>
      </p:sp>
      <p:sp>
        <p:nvSpPr>
          <p:cNvPr id="13" name="テキスト ボックス 12">
            <a:extLst>
              <a:ext uri="{FF2B5EF4-FFF2-40B4-BE49-F238E27FC236}">
                <a16:creationId xmlns:a16="http://schemas.microsoft.com/office/drawing/2014/main" id="{39DCB4CD-625F-379C-C977-2B7402332240}"/>
              </a:ext>
            </a:extLst>
          </p:cNvPr>
          <p:cNvSpPr txBox="1"/>
          <p:nvPr/>
        </p:nvSpPr>
        <p:spPr>
          <a:xfrm>
            <a:off x="2062715" y="861237"/>
            <a:ext cx="2723823" cy="369332"/>
          </a:xfrm>
          <a:prstGeom prst="rect">
            <a:avLst/>
          </a:prstGeom>
          <a:noFill/>
        </p:spPr>
        <p:txBody>
          <a:bodyPr wrap="none" rtlCol="0">
            <a:spAutoFit/>
          </a:bodyPr>
          <a:lstStyle/>
          <a:p>
            <a:r>
              <a:rPr kumimoji="1" lang="ja-JP" altLang="en-US" u="sng"/>
              <a:t>　　　　選択肢　　　　</a:t>
            </a:r>
          </a:p>
        </p:txBody>
      </p:sp>
      <p:sp>
        <p:nvSpPr>
          <p:cNvPr id="14" name="テキスト ボックス 13">
            <a:extLst>
              <a:ext uri="{FF2B5EF4-FFF2-40B4-BE49-F238E27FC236}">
                <a16:creationId xmlns:a16="http://schemas.microsoft.com/office/drawing/2014/main" id="{112D47A6-3CD8-5BA2-3898-03E78AFCD5DB}"/>
              </a:ext>
            </a:extLst>
          </p:cNvPr>
          <p:cNvSpPr txBox="1"/>
          <p:nvPr/>
        </p:nvSpPr>
        <p:spPr>
          <a:xfrm>
            <a:off x="4958316" y="864781"/>
            <a:ext cx="2492990" cy="369332"/>
          </a:xfrm>
          <a:prstGeom prst="rect">
            <a:avLst/>
          </a:prstGeom>
          <a:noFill/>
        </p:spPr>
        <p:txBody>
          <a:bodyPr wrap="none" rtlCol="0">
            <a:spAutoFit/>
          </a:bodyPr>
          <a:lstStyle/>
          <a:p>
            <a:r>
              <a:rPr kumimoji="1" lang="ja-JP" altLang="en-US" u="sng"/>
              <a:t>　　　　評価軸　　　</a:t>
            </a:r>
          </a:p>
        </p:txBody>
      </p:sp>
      <p:sp>
        <p:nvSpPr>
          <p:cNvPr id="15" name="テキスト ボックス 14">
            <a:extLst>
              <a:ext uri="{FF2B5EF4-FFF2-40B4-BE49-F238E27FC236}">
                <a16:creationId xmlns:a16="http://schemas.microsoft.com/office/drawing/2014/main" id="{F0E8206D-B745-A243-DF2B-7558B958D161}"/>
              </a:ext>
            </a:extLst>
          </p:cNvPr>
          <p:cNvSpPr txBox="1"/>
          <p:nvPr/>
        </p:nvSpPr>
        <p:spPr>
          <a:xfrm>
            <a:off x="5124893" y="1584251"/>
            <a:ext cx="2262158" cy="1754326"/>
          </a:xfrm>
          <a:prstGeom prst="rect">
            <a:avLst/>
          </a:prstGeom>
          <a:noFill/>
        </p:spPr>
        <p:txBody>
          <a:bodyPr wrap="none" rtlCol="0">
            <a:spAutoFit/>
          </a:bodyPr>
          <a:lstStyle/>
          <a:p>
            <a:r>
              <a:rPr kumimoji="1" lang="ja-JP" altLang="en-US"/>
              <a:t>・コスト？</a:t>
            </a:r>
            <a:endParaRPr kumimoji="1" lang="en-US" altLang="ja-JP" dirty="0"/>
          </a:p>
          <a:p>
            <a:r>
              <a:rPr lang="ja-JP" altLang="en-US"/>
              <a:t>・ラクができる？</a:t>
            </a:r>
            <a:endParaRPr lang="en-US" altLang="ja-JP" dirty="0"/>
          </a:p>
          <a:p>
            <a:r>
              <a:rPr kumimoji="1" lang="ja-JP" altLang="en-US"/>
              <a:t>・スペック・性能？</a:t>
            </a:r>
            <a:endParaRPr kumimoji="1" lang="en-US" altLang="ja-JP" dirty="0"/>
          </a:p>
          <a:p>
            <a:r>
              <a:rPr lang="ja-JP" altLang="en-US"/>
              <a:t>・顕在課題解決？</a:t>
            </a:r>
            <a:endParaRPr lang="en-US" altLang="ja-JP" dirty="0"/>
          </a:p>
          <a:p>
            <a:r>
              <a:rPr kumimoji="1" lang="ja-JP" altLang="en-US"/>
              <a:t>・潜在課題解決？</a:t>
            </a:r>
            <a:endParaRPr kumimoji="1" lang="en-US" altLang="ja-JP" dirty="0"/>
          </a:p>
          <a:p>
            <a:endParaRPr kumimoji="1" lang="ja-JP" altLang="en-US"/>
          </a:p>
        </p:txBody>
      </p:sp>
      <p:pic>
        <p:nvPicPr>
          <p:cNvPr id="17" name="グラフィックス 16" descr="メダル 枠線">
            <a:extLst>
              <a:ext uri="{FF2B5EF4-FFF2-40B4-BE49-F238E27FC236}">
                <a16:creationId xmlns:a16="http://schemas.microsoft.com/office/drawing/2014/main" id="{8825C81E-0A0B-18EF-DCBC-5E2D894F82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6320" y="1525771"/>
            <a:ext cx="1653363" cy="1653363"/>
          </a:xfrm>
          <a:prstGeom prst="rect">
            <a:avLst/>
          </a:prstGeom>
        </p:spPr>
      </p:pic>
      <p:sp>
        <p:nvSpPr>
          <p:cNvPr id="18" name="テキスト ボックス 17">
            <a:extLst>
              <a:ext uri="{FF2B5EF4-FFF2-40B4-BE49-F238E27FC236}">
                <a16:creationId xmlns:a16="http://schemas.microsoft.com/office/drawing/2014/main" id="{9D17E5E6-D14A-857B-1F0D-54BE0C80DF0B}"/>
              </a:ext>
            </a:extLst>
          </p:cNvPr>
          <p:cNvSpPr txBox="1"/>
          <p:nvPr/>
        </p:nvSpPr>
        <p:spPr>
          <a:xfrm>
            <a:off x="7715693" y="878958"/>
            <a:ext cx="1800493" cy="369332"/>
          </a:xfrm>
          <a:prstGeom prst="rect">
            <a:avLst/>
          </a:prstGeom>
          <a:noFill/>
        </p:spPr>
        <p:txBody>
          <a:bodyPr wrap="none" rtlCol="0">
            <a:spAutoFit/>
          </a:bodyPr>
          <a:lstStyle/>
          <a:p>
            <a:r>
              <a:rPr kumimoji="1" lang="ja-JP" altLang="en-US" u="sng"/>
              <a:t>　　　選定　　</a:t>
            </a:r>
          </a:p>
        </p:txBody>
      </p:sp>
      <p:sp>
        <p:nvSpPr>
          <p:cNvPr id="19" name="テキスト ボックス 18">
            <a:extLst>
              <a:ext uri="{FF2B5EF4-FFF2-40B4-BE49-F238E27FC236}">
                <a16:creationId xmlns:a16="http://schemas.microsoft.com/office/drawing/2014/main" id="{4E09FEFF-6505-4180-5583-DDBC248E8F74}"/>
              </a:ext>
            </a:extLst>
          </p:cNvPr>
          <p:cNvSpPr txBox="1"/>
          <p:nvPr/>
        </p:nvSpPr>
        <p:spPr>
          <a:xfrm>
            <a:off x="127591" y="871870"/>
            <a:ext cx="1800493" cy="369332"/>
          </a:xfrm>
          <a:prstGeom prst="rect">
            <a:avLst/>
          </a:prstGeom>
          <a:noFill/>
        </p:spPr>
        <p:txBody>
          <a:bodyPr wrap="none" rtlCol="0">
            <a:spAutoFit/>
          </a:bodyPr>
          <a:lstStyle/>
          <a:p>
            <a:r>
              <a:rPr kumimoji="1" lang="ja-JP" altLang="en-US" u="sng"/>
              <a:t>　　お客様　　</a:t>
            </a:r>
          </a:p>
        </p:txBody>
      </p:sp>
    </p:spTree>
    <p:extLst>
      <p:ext uri="{BB962C8B-B14F-4D97-AF65-F5344CB8AC3E}">
        <p14:creationId xmlns:p14="http://schemas.microsoft.com/office/powerpoint/2010/main" val="181910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648DB-9937-3FFA-F3FC-B923B814656F}"/>
              </a:ext>
            </a:extLst>
          </p:cNvPr>
          <p:cNvSpPr>
            <a:spLocks noGrp="1"/>
          </p:cNvSpPr>
          <p:nvPr>
            <p:ph type="title"/>
          </p:nvPr>
        </p:nvSpPr>
        <p:spPr/>
        <p:txBody>
          <a:bodyPr/>
          <a:lstStyle/>
          <a:p>
            <a:r>
              <a:rPr kumimoji="1" lang="ja-JP" altLang="en-US"/>
              <a:t>思ってもいない競合がいる可能性もある</a:t>
            </a:r>
          </a:p>
        </p:txBody>
      </p:sp>
      <p:sp>
        <p:nvSpPr>
          <p:cNvPr id="3" name="フッター プレースホルダー 2">
            <a:extLst>
              <a:ext uri="{FF2B5EF4-FFF2-40B4-BE49-F238E27FC236}">
                <a16:creationId xmlns:a16="http://schemas.microsoft.com/office/drawing/2014/main" id="{FAA22D64-6026-C9FD-0D94-C1FF7AF359C3}"/>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3DA5E6F3-B0A2-EDD8-2C4B-DE3BBE173D26}"/>
              </a:ext>
            </a:extLst>
          </p:cNvPr>
          <p:cNvSpPr>
            <a:spLocks noGrp="1"/>
          </p:cNvSpPr>
          <p:nvPr>
            <p:ph type="sldNum" sz="quarter" idx="12"/>
          </p:nvPr>
        </p:nvSpPr>
        <p:spPr/>
        <p:txBody>
          <a:bodyPr/>
          <a:lstStyle/>
          <a:p>
            <a:fld id="{F48F7E16-ADB4-B142-B332-263287BED0B0}" type="slidenum">
              <a:rPr lang="ja-JP" altLang="en-US" smtClean="0"/>
              <a:pPr/>
              <a:t>18</a:t>
            </a:fld>
            <a:endParaRPr lang="ja-JP" altLang="en-US" dirty="0"/>
          </a:p>
        </p:txBody>
      </p:sp>
      <p:pic>
        <p:nvPicPr>
          <p:cNvPr id="6" name="図 5" descr="食品, フルーツ が含まれている画像&#10;&#10;自動的に生成された説明">
            <a:extLst>
              <a:ext uri="{FF2B5EF4-FFF2-40B4-BE49-F238E27FC236}">
                <a16:creationId xmlns:a16="http://schemas.microsoft.com/office/drawing/2014/main" id="{13FBAB8C-3AB6-0AB4-2304-B4BF855216D7}"/>
              </a:ext>
            </a:extLst>
          </p:cNvPr>
          <p:cNvPicPr>
            <a:picLocks noChangeAspect="1"/>
          </p:cNvPicPr>
          <p:nvPr/>
        </p:nvPicPr>
        <p:blipFill>
          <a:blip r:embed="rId2"/>
          <a:stretch>
            <a:fillRect/>
          </a:stretch>
        </p:blipFill>
        <p:spPr>
          <a:xfrm>
            <a:off x="1058894" y="1112600"/>
            <a:ext cx="2273300" cy="1689100"/>
          </a:xfrm>
          <a:prstGeom prst="rect">
            <a:avLst/>
          </a:prstGeom>
        </p:spPr>
      </p:pic>
      <p:sp>
        <p:nvSpPr>
          <p:cNvPr id="7" name="テキスト ボックス 6">
            <a:extLst>
              <a:ext uri="{FF2B5EF4-FFF2-40B4-BE49-F238E27FC236}">
                <a16:creationId xmlns:a16="http://schemas.microsoft.com/office/drawing/2014/main" id="{1A410114-160F-C2E0-6378-19E0C5E8870E}"/>
              </a:ext>
            </a:extLst>
          </p:cNvPr>
          <p:cNvSpPr txBox="1"/>
          <p:nvPr/>
        </p:nvSpPr>
        <p:spPr>
          <a:xfrm>
            <a:off x="744278" y="2913321"/>
            <a:ext cx="3189767" cy="1477328"/>
          </a:xfrm>
          <a:prstGeom prst="rect">
            <a:avLst/>
          </a:prstGeom>
          <a:noFill/>
        </p:spPr>
        <p:txBody>
          <a:bodyPr wrap="square" rtlCol="0">
            <a:spAutoFit/>
          </a:bodyPr>
          <a:lstStyle/>
          <a:p>
            <a:r>
              <a:rPr kumimoji="1" lang="ja-JP" altLang="en-US"/>
              <a:t>あなたの商品：じゃがいも</a:t>
            </a:r>
            <a:endParaRPr kumimoji="1" lang="en-US" altLang="ja-JP" dirty="0"/>
          </a:p>
          <a:p>
            <a:r>
              <a:rPr lang="ja-JP" altLang="en-US"/>
              <a:t>性能</a:t>
            </a:r>
            <a:endParaRPr kumimoji="1" lang="en-US" altLang="ja-JP" dirty="0"/>
          </a:p>
          <a:p>
            <a:r>
              <a:rPr lang="ja-JP" altLang="en-US"/>
              <a:t>・糖度最高</a:t>
            </a:r>
            <a:endParaRPr lang="en-US" altLang="ja-JP" dirty="0"/>
          </a:p>
          <a:p>
            <a:r>
              <a:rPr kumimoji="1" lang="ja-JP" altLang="en-US"/>
              <a:t>・ホクホク度最高</a:t>
            </a:r>
            <a:endParaRPr kumimoji="1" lang="en-US" altLang="ja-JP" dirty="0"/>
          </a:p>
          <a:p>
            <a:r>
              <a:rPr lang="ja-JP" altLang="en-US"/>
              <a:t>・じゃがバターで最高</a:t>
            </a:r>
            <a:endParaRPr kumimoji="1" lang="ja-JP" altLang="en-US"/>
          </a:p>
        </p:txBody>
      </p:sp>
      <p:pic>
        <p:nvPicPr>
          <p:cNvPr id="1026" name="Picture 2" descr="カレーライスのイラスト | 商用OKの無料イラスト素材サイト ツカッテ">
            <a:extLst>
              <a:ext uri="{FF2B5EF4-FFF2-40B4-BE49-F238E27FC236}">
                <a16:creationId xmlns:a16="http://schemas.microsoft.com/office/drawing/2014/main" id="{372269F7-C524-50BB-183C-C59C28174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711" y="2101702"/>
            <a:ext cx="1501406" cy="1501406"/>
          </a:xfrm>
          <a:prstGeom prst="rect">
            <a:avLst/>
          </a:prstGeom>
          <a:noFill/>
          <a:extLst>
            <a:ext uri="{909E8E84-426E-40DD-AFC4-6F175D3DCCD1}">
              <a14:hiddenFill xmlns:a14="http://schemas.microsoft.com/office/drawing/2010/main">
                <a:solidFill>
                  <a:srgbClr val="FFFFFF"/>
                </a:solidFill>
              </a14:hiddenFill>
            </a:ext>
          </a:extLst>
        </p:spPr>
      </p:pic>
      <p:sp>
        <p:nvSpPr>
          <p:cNvPr id="8" name="スマイル 7">
            <a:extLst>
              <a:ext uri="{FF2B5EF4-FFF2-40B4-BE49-F238E27FC236}">
                <a16:creationId xmlns:a16="http://schemas.microsoft.com/office/drawing/2014/main" id="{455A6132-4B93-6899-C340-23EE9FFE0DBF}"/>
              </a:ext>
            </a:extLst>
          </p:cNvPr>
          <p:cNvSpPr/>
          <p:nvPr/>
        </p:nvSpPr>
        <p:spPr>
          <a:xfrm>
            <a:off x="6507124" y="914398"/>
            <a:ext cx="1520456" cy="160551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C33010E-2CF9-F6FB-CB41-F61A5BE50397}"/>
              </a:ext>
            </a:extLst>
          </p:cNvPr>
          <p:cNvSpPr txBox="1"/>
          <p:nvPr/>
        </p:nvSpPr>
        <p:spPr>
          <a:xfrm>
            <a:off x="6539023" y="3413051"/>
            <a:ext cx="2262158" cy="369332"/>
          </a:xfrm>
          <a:prstGeom prst="rect">
            <a:avLst/>
          </a:prstGeom>
          <a:noFill/>
        </p:spPr>
        <p:txBody>
          <a:bodyPr wrap="none" rtlCol="0">
            <a:spAutoFit/>
          </a:bodyPr>
          <a:lstStyle/>
          <a:p>
            <a:r>
              <a:rPr kumimoji="1" lang="ja-JP" altLang="en-US"/>
              <a:t>顧客の商品：カレー</a:t>
            </a:r>
            <a:endParaRPr kumimoji="1" lang="en-US" altLang="ja-JP" dirty="0"/>
          </a:p>
        </p:txBody>
      </p:sp>
      <p:pic>
        <p:nvPicPr>
          <p:cNvPr id="1028" name="Picture 4" descr="肉入りカット野菜 130g | セブンプレミアム公式">
            <a:extLst>
              <a:ext uri="{FF2B5EF4-FFF2-40B4-BE49-F238E27FC236}">
                <a16:creationId xmlns:a16="http://schemas.microsoft.com/office/drawing/2014/main" id="{949ADC85-CDE9-3A92-3C99-58260F4F8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330" y="985284"/>
            <a:ext cx="1958606" cy="195860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2E551247-7A6D-92E0-3B16-64D25117AC29}"/>
              </a:ext>
            </a:extLst>
          </p:cNvPr>
          <p:cNvSpPr txBox="1"/>
          <p:nvPr/>
        </p:nvSpPr>
        <p:spPr>
          <a:xfrm>
            <a:off x="3831265" y="2906233"/>
            <a:ext cx="2643964" cy="1477328"/>
          </a:xfrm>
          <a:prstGeom prst="rect">
            <a:avLst/>
          </a:prstGeom>
          <a:noFill/>
        </p:spPr>
        <p:txBody>
          <a:bodyPr wrap="square" rtlCol="0">
            <a:spAutoFit/>
          </a:bodyPr>
          <a:lstStyle/>
          <a:p>
            <a:r>
              <a:rPr lang="ja-JP" altLang="en-US"/>
              <a:t>競合</a:t>
            </a:r>
            <a:r>
              <a:rPr kumimoji="1" lang="ja-JP" altLang="en-US"/>
              <a:t>商品：カット野菜</a:t>
            </a:r>
            <a:endParaRPr kumimoji="1" lang="en-US" altLang="ja-JP" dirty="0"/>
          </a:p>
          <a:p>
            <a:r>
              <a:rPr lang="ja-JP" altLang="en-US"/>
              <a:t>性能</a:t>
            </a:r>
            <a:endParaRPr kumimoji="1" lang="en-US" altLang="ja-JP" dirty="0"/>
          </a:p>
          <a:p>
            <a:r>
              <a:rPr lang="ja-JP" altLang="en-US"/>
              <a:t>・じゃがいも、玉ねぎ、</a:t>
            </a:r>
            <a:endParaRPr lang="en-US" altLang="ja-JP" dirty="0"/>
          </a:p>
          <a:p>
            <a:r>
              <a:rPr lang="ja-JP" altLang="en-US"/>
              <a:t>人参入</a:t>
            </a:r>
            <a:endParaRPr lang="en-US" altLang="ja-JP" dirty="0"/>
          </a:p>
          <a:p>
            <a:r>
              <a:rPr kumimoji="1" lang="ja-JP" altLang="en-US"/>
              <a:t>・肉も入ってる</a:t>
            </a:r>
          </a:p>
        </p:txBody>
      </p:sp>
      <p:sp>
        <p:nvSpPr>
          <p:cNvPr id="12" name="テキスト ボックス 11">
            <a:extLst>
              <a:ext uri="{FF2B5EF4-FFF2-40B4-BE49-F238E27FC236}">
                <a16:creationId xmlns:a16="http://schemas.microsoft.com/office/drawing/2014/main" id="{423392CF-CB1D-B823-32DA-F3E6E5417DD7}"/>
              </a:ext>
            </a:extLst>
          </p:cNvPr>
          <p:cNvSpPr txBox="1"/>
          <p:nvPr/>
        </p:nvSpPr>
        <p:spPr>
          <a:xfrm>
            <a:off x="361507" y="4561367"/>
            <a:ext cx="9324753" cy="1815882"/>
          </a:xfrm>
          <a:prstGeom prst="rect">
            <a:avLst/>
          </a:prstGeom>
          <a:noFill/>
        </p:spPr>
        <p:txBody>
          <a:bodyPr wrap="square" rtlCol="0">
            <a:spAutoFit/>
          </a:bodyPr>
          <a:lstStyle/>
          <a:p>
            <a:r>
              <a:rPr lang="ja-JP" altLang="en-US" sz="3200" b="1"/>
              <a:t>・顧客はあなたの商品目線で比較する必要はない</a:t>
            </a:r>
            <a:endParaRPr lang="en-US" altLang="ja-JP" sz="3200" b="1" dirty="0"/>
          </a:p>
          <a:p>
            <a:r>
              <a:rPr lang="ja-JP" altLang="en-US" sz="2400" b="1"/>
              <a:t>　→　</a:t>
            </a:r>
            <a:r>
              <a:rPr lang="en-US" altLang="ja-JP" sz="2400" b="1" dirty="0"/>
              <a:t>A〜E</a:t>
            </a:r>
            <a:r>
              <a:rPr lang="ja-JP" altLang="en-US" sz="2400" b="1"/>
              <a:t>軸で比較されないかもしれません</a:t>
            </a:r>
            <a:endParaRPr lang="en-US" altLang="ja-JP" sz="2400" b="1" dirty="0"/>
          </a:p>
          <a:p>
            <a:r>
              <a:rPr kumimoji="1" lang="ja-JP" altLang="en-US" sz="3200" b="1"/>
              <a:t>・自分の必要とするものか？で判断する</a:t>
            </a:r>
            <a:endParaRPr kumimoji="1" lang="en-US" altLang="ja-JP" sz="3200" b="1" dirty="0"/>
          </a:p>
          <a:p>
            <a:r>
              <a:rPr lang="ja-JP" altLang="en-US" sz="2400" b="1"/>
              <a:t>　→　</a:t>
            </a:r>
            <a:r>
              <a:rPr lang="en-US" altLang="ja-JP" sz="2400" b="1" dirty="0"/>
              <a:t>F</a:t>
            </a:r>
            <a:r>
              <a:rPr lang="ja-JP" altLang="en-US" sz="2400" b="1"/>
              <a:t>軸で比較されるかも知れません</a:t>
            </a:r>
            <a:endParaRPr lang="en-US" altLang="ja-JP" sz="2400" b="1" dirty="0"/>
          </a:p>
        </p:txBody>
      </p:sp>
    </p:spTree>
    <p:extLst>
      <p:ext uri="{BB962C8B-B14F-4D97-AF65-F5344CB8AC3E}">
        <p14:creationId xmlns:p14="http://schemas.microsoft.com/office/powerpoint/2010/main" val="164555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61ECB-E848-2D1D-1EC7-95CB52222E35}"/>
              </a:ext>
            </a:extLst>
          </p:cNvPr>
          <p:cNvSpPr>
            <a:spLocks noGrp="1"/>
          </p:cNvSpPr>
          <p:nvPr>
            <p:ph type="title"/>
          </p:nvPr>
        </p:nvSpPr>
        <p:spPr/>
        <p:txBody>
          <a:bodyPr/>
          <a:lstStyle/>
          <a:p>
            <a:r>
              <a:rPr kumimoji="1" lang="ja-JP" altLang="en-US"/>
              <a:t>競合との比較視点：基盤技術レベル、特許レベル</a:t>
            </a:r>
          </a:p>
        </p:txBody>
      </p:sp>
      <p:sp>
        <p:nvSpPr>
          <p:cNvPr id="3" name="フッター プレースホルダー 2">
            <a:extLst>
              <a:ext uri="{FF2B5EF4-FFF2-40B4-BE49-F238E27FC236}">
                <a16:creationId xmlns:a16="http://schemas.microsoft.com/office/drawing/2014/main" id="{B0DE2974-BFC4-E09C-93FA-314735C0BD69}"/>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EDA92AE5-E5C1-89CF-7F08-4BB482E812BD}"/>
              </a:ext>
            </a:extLst>
          </p:cNvPr>
          <p:cNvSpPr>
            <a:spLocks noGrp="1"/>
          </p:cNvSpPr>
          <p:nvPr>
            <p:ph type="sldNum" sz="quarter" idx="12"/>
          </p:nvPr>
        </p:nvSpPr>
        <p:spPr/>
        <p:txBody>
          <a:bodyPr/>
          <a:lstStyle/>
          <a:p>
            <a:fld id="{F48F7E16-ADB4-B142-B332-263287BED0B0}" type="slidenum">
              <a:rPr lang="ja-JP" altLang="en-US" smtClean="0"/>
              <a:pPr/>
              <a:t>19</a:t>
            </a:fld>
            <a:endParaRPr lang="ja-JP" altLang="en-US" dirty="0"/>
          </a:p>
        </p:txBody>
      </p:sp>
      <p:sp>
        <p:nvSpPr>
          <p:cNvPr id="5" name="直方体 4">
            <a:extLst>
              <a:ext uri="{FF2B5EF4-FFF2-40B4-BE49-F238E27FC236}">
                <a16:creationId xmlns:a16="http://schemas.microsoft.com/office/drawing/2014/main" id="{56B97466-D924-596B-E01D-831B5958715C}"/>
              </a:ext>
            </a:extLst>
          </p:cNvPr>
          <p:cNvSpPr/>
          <p:nvPr/>
        </p:nvSpPr>
        <p:spPr>
          <a:xfrm>
            <a:off x="2646863" y="1058736"/>
            <a:ext cx="1898073" cy="1435728"/>
          </a:xfrm>
          <a:prstGeom prst="cube">
            <a:avLst>
              <a:gd name="adj" fmla="val 96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A</a:t>
            </a:r>
            <a:r>
              <a:rPr lang="ja-JP" altLang="en-US"/>
              <a:t>技術</a:t>
            </a:r>
            <a:endParaRPr kumimoji="1" lang="ja-JP" altLang="en-US"/>
          </a:p>
        </p:txBody>
      </p:sp>
      <p:sp>
        <p:nvSpPr>
          <p:cNvPr id="6" name="直方体 5">
            <a:extLst>
              <a:ext uri="{FF2B5EF4-FFF2-40B4-BE49-F238E27FC236}">
                <a16:creationId xmlns:a16="http://schemas.microsoft.com/office/drawing/2014/main" id="{BFFC54F1-1AF9-9806-90B6-6B4EF01ADA48}"/>
              </a:ext>
            </a:extLst>
          </p:cNvPr>
          <p:cNvSpPr/>
          <p:nvPr/>
        </p:nvSpPr>
        <p:spPr>
          <a:xfrm>
            <a:off x="6110499" y="1058736"/>
            <a:ext cx="1898073" cy="1435728"/>
          </a:xfrm>
          <a:prstGeom prst="cube">
            <a:avLst>
              <a:gd name="adj" fmla="val 96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t>A</a:t>
            </a:r>
            <a:r>
              <a:rPr lang="ja-JP" altLang="en-US"/>
              <a:t>技術</a:t>
            </a:r>
            <a:endParaRPr kumimoji="1" lang="ja-JP" altLang="en-US"/>
          </a:p>
        </p:txBody>
      </p:sp>
      <p:sp>
        <p:nvSpPr>
          <p:cNvPr id="7" name="下矢印 6">
            <a:extLst>
              <a:ext uri="{FF2B5EF4-FFF2-40B4-BE49-F238E27FC236}">
                <a16:creationId xmlns:a16="http://schemas.microsoft.com/office/drawing/2014/main" id="{117BA19B-E7F6-F948-A61C-6AA2C2D5E9E6}"/>
              </a:ext>
            </a:extLst>
          </p:cNvPr>
          <p:cNvSpPr/>
          <p:nvPr/>
        </p:nvSpPr>
        <p:spPr>
          <a:xfrm>
            <a:off x="3145625" y="2536029"/>
            <a:ext cx="845127" cy="40178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下矢印 7">
            <a:extLst>
              <a:ext uri="{FF2B5EF4-FFF2-40B4-BE49-F238E27FC236}">
                <a16:creationId xmlns:a16="http://schemas.microsoft.com/office/drawing/2014/main" id="{F7677F86-ACBA-48B1-3717-A7942C764E92}"/>
              </a:ext>
            </a:extLst>
          </p:cNvPr>
          <p:cNvSpPr/>
          <p:nvPr/>
        </p:nvSpPr>
        <p:spPr>
          <a:xfrm>
            <a:off x="6636971" y="2536030"/>
            <a:ext cx="845127" cy="40178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943D69B6-5B73-127E-A7D2-7EB96DF1D781}"/>
              </a:ext>
            </a:extLst>
          </p:cNvPr>
          <p:cNvSpPr/>
          <p:nvPr/>
        </p:nvSpPr>
        <p:spPr>
          <a:xfrm>
            <a:off x="2536026" y="2974429"/>
            <a:ext cx="2119746" cy="7897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特許</a:t>
            </a:r>
            <a:endParaRPr lang="en-US" altLang="ja-JP" dirty="0"/>
          </a:p>
          <a:p>
            <a:pPr algn="ctr"/>
            <a:r>
              <a:rPr kumimoji="1" lang="ja-JP" altLang="en-US"/>
              <a:t>（テーマ）</a:t>
            </a:r>
          </a:p>
        </p:txBody>
      </p:sp>
      <p:sp>
        <p:nvSpPr>
          <p:cNvPr id="10" name="円/楕円 9">
            <a:extLst>
              <a:ext uri="{FF2B5EF4-FFF2-40B4-BE49-F238E27FC236}">
                <a16:creationId xmlns:a16="http://schemas.microsoft.com/office/drawing/2014/main" id="{CD747AFD-9935-DCB3-0492-4FA44D03312D}"/>
              </a:ext>
            </a:extLst>
          </p:cNvPr>
          <p:cNvSpPr/>
          <p:nvPr/>
        </p:nvSpPr>
        <p:spPr>
          <a:xfrm>
            <a:off x="5978878" y="2984111"/>
            <a:ext cx="2119746" cy="7897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特許</a:t>
            </a:r>
            <a:endParaRPr kumimoji="1" lang="en-US" altLang="ja-JP" dirty="0"/>
          </a:p>
          <a:p>
            <a:pPr algn="ctr"/>
            <a:r>
              <a:rPr lang="ja-JP" altLang="en-US"/>
              <a:t>（テーマ）</a:t>
            </a:r>
            <a:endParaRPr kumimoji="1" lang="ja-JP" altLang="en-US"/>
          </a:p>
        </p:txBody>
      </p:sp>
      <p:sp>
        <p:nvSpPr>
          <p:cNvPr id="12" name="テキスト ボックス 11">
            <a:extLst>
              <a:ext uri="{FF2B5EF4-FFF2-40B4-BE49-F238E27FC236}">
                <a16:creationId xmlns:a16="http://schemas.microsoft.com/office/drawing/2014/main" id="{20FC44BD-377B-26F4-8448-9EE718F4925E}"/>
              </a:ext>
            </a:extLst>
          </p:cNvPr>
          <p:cNvSpPr txBox="1"/>
          <p:nvPr/>
        </p:nvSpPr>
        <p:spPr>
          <a:xfrm>
            <a:off x="1031654" y="1565054"/>
            <a:ext cx="1107996" cy="369332"/>
          </a:xfrm>
          <a:prstGeom prst="rect">
            <a:avLst/>
          </a:prstGeom>
          <a:noFill/>
        </p:spPr>
        <p:txBody>
          <a:bodyPr wrap="none" rtlCol="0">
            <a:spAutoFit/>
          </a:bodyPr>
          <a:lstStyle/>
          <a:p>
            <a:r>
              <a:rPr kumimoji="1" lang="ja-JP" altLang="en-US"/>
              <a:t>基盤技術</a:t>
            </a:r>
          </a:p>
        </p:txBody>
      </p:sp>
      <p:sp>
        <p:nvSpPr>
          <p:cNvPr id="13" name="テキスト ボックス 12">
            <a:extLst>
              <a:ext uri="{FF2B5EF4-FFF2-40B4-BE49-F238E27FC236}">
                <a16:creationId xmlns:a16="http://schemas.microsoft.com/office/drawing/2014/main" id="{9214E4E7-A624-7F13-FFF2-3F791F37E768}"/>
              </a:ext>
            </a:extLst>
          </p:cNvPr>
          <p:cNvSpPr txBox="1"/>
          <p:nvPr/>
        </p:nvSpPr>
        <p:spPr>
          <a:xfrm>
            <a:off x="1057054" y="3216054"/>
            <a:ext cx="646331" cy="369332"/>
          </a:xfrm>
          <a:prstGeom prst="rect">
            <a:avLst/>
          </a:prstGeom>
          <a:noFill/>
        </p:spPr>
        <p:txBody>
          <a:bodyPr wrap="none" rtlCol="0">
            <a:spAutoFit/>
          </a:bodyPr>
          <a:lstStyle/>
          <a:p>
            <a:r>
              <a:rPr kumimoji="1" lang="ja-JP" altLang="en-US"/>
              <a:t>特許</a:t>
            </a:r>
          </a:p>
        </p:txBody>
      </p:sp>
      <p:sp>
        <p:nvSpPr>
          <p:cNvPr id="14" name="テキスト ボックス 13">
            <a:extLst>
              <a:ext uri="{FF2B5EF4-FFF2-40B4-BE49-F238E27FC236}">
                <a16:creationId xmlns:a16="http://schemas.microsoft.com/office/drawing/2014/main" id="{B86BE26E-3683-C19D-E009-6B288FE56A01}"/>
              </a:ext>
            </a:extLst>
          </p:cNvPr>
          <p:cNvSpPr txBox="1"/>
          <p:nvPr/>
        </p:nvSpPr>
        <p:spPr>
          <a:xfrm>
            <a:off x="2962054" y="650654"/>
            <a:ext cx="1308100" cy="369332"/>
          </a:xfrm>
          <a:prstGeom prst="rect">
            <a:avLst/>
          </a:prstGeom>
          <a:noFill/>
        </p:spPr>
        <p:txBody>
          <a:bodyPr wrap="square" rtlCol="0">
            <a:spAutoFit/>
          </a:bodyPr>
          <a:lstStyle/>
          <a:p>
            <a:r>
              <a:rPr kumimoji="1" lang="ja-JP" altLang="en-US"/>
              <a:t>自社</a:t>
            </a:r>
          </a:p>
        </p:txBody>
      </p:sp>
      <p:sp>
        <p:nvSpPr>
          <p:cNvPr id="15" name="テキスト ボックス 14">
            <a:extLst>
              <a:ext uri="{FF2B5EF4-FFF2-40B4-BE49-F238E27FC236}">
                <a16:creationId xmlns:a16="http://schemas.microsoft.com/office/drawing/2014/main" id="{2441373D-8EF4-CA6A-EA66-2A2C3E506FC2}"/>
              </a:ext>
            </a:extLst>
          </p:cNvPr>
          <p:cNvSpPr txBox="1"/>
          <p:nvPr/>
        </p:nvSpPr>
        <p:spPr>
          <a:xfrm>
            <a:off x="6645054" y="688754"/>
            <a:ext cx="1308100" cy="369332"/>
          </a:xfrm>
          <a:prstGeom prst="rect">
            <a:avLst/>
          </a:prstGeom>
          <a:noFill/>
        </p:spPr>
        <p:txBody>
          <a:bodyPr wrap="square" rtlCol="0">
            <a:spAutoFit/>
          </a:bodyPr>
          <a:lstStyle/>
          <a:p>
            <a:r>
              <a:rPr kumimoji="1" lang="ja-JP" altLang="en-US"/>
              <a:t>競合</a:t>
            </a:r>
          </a:p>
        </p:txBody>
      </p:sp>
      <p:sp>
        <p:nvSpPr>
          <p:cNvPr id="11" name="テキスト ボックス 10">
            <a:extLst>
              <a:ext uri="{FF2B5EF4-FFF2-40B4-BE49-F238E27FC236}">
                <a16:creationId xmlns:a16="http://schemas.microsoft.com/office/drawing/2014/main" id="{932F34B8-23C0-DD99-6897-DE9278E27AFB}"/>
              </a:ext>
            </a:extLst>
          </p:cNvPr>
          <p:cNvSpPr txBox="1"/>
          <p:nvPr/>
        </p:nvSpPr>
        <p:spPr>
          <a:xfrm>
            <a:off x="861237" y="4051005"/>
            <a:ext cx="8392041" cy="2062103"/>
          </a:xfrm>
          <a:prstGeom prst="rect">
            <a:avLst/>
          </a:prstGeom>
          <a:noFill/>
        </p:spPr>
        <p:txBody>
          <a:bodyPr wrap="none" rtlCol="0">
            <a:spAutoFit/>
          </a:bodyPr>
          <a:lstStyle/>
          <a:p>
            <a:r>
              <a:rPr kumimoji="1" lang="en-US" altLang="ja-JP" sz="3200" b="1" dirty="0"/>
              <a:t>①</a:t>
            </a:r>
            <a:r>
              <a:rPr kumimoji="1" lang="ja-JP" altLang="en-US" sz="3200" b="1"/>
              <a:t>競合は同種の顧客価値を訴求しているか？</a:t>
            </a:r>
            <a:endParaRPr kumimoji="1" lang="en-US" altLang="ja-JP" sz="3200" b="1" dirty="0"/>
          </a:p>
          <a:p>
            <a:r>
              <a:rPr lang="en-US" altLang="ja-JP" sz="3200" b="1" dirty="0"/>
              <a:t>②</a:t>
            </a:r>
            <a:r>
              <a:rPr kumimoji="1" lang="ja-JP" altLang="en-US" sz="3200" b="1"/>
              <a:t>競合は同種の課題解決をしているか？</a:t>
            </a:r>
            <a:endParaRPr kumimoji="1" lang="en-US" altLang="ja-JP" sz="3200" b="1" dirty="0"/>
          </a:p>
          <a:p>
            <a:r>
              <a:rPr lang="en-US" altLang="ja-JP" sz="3200" b="1" dirty="0"/>
              <a:t>③</a:t>
            </a:r>
            <a:r>
              <a:rPr lang="ja-JP" altLang="en-US" sz="3200" b="1"/>
              <a:t>競合は同種の基盤技術を持っているか？</a:t>
            </a:r>
            <a:endParaRPr lang="en-US" altLang="ja-JP" sz="3200" b="1" dirty="0"/>
          </a:p>
          <a:p>
            <a:r>
              <a:rPr lang="en-US" altLang="ja-JP" sz="3200" b="1" dirty="0"/>
              <a:t>④</a:t>
            </a:r>
            <a:r>
              <a:rPr lang="ja-JP" altLang="en-US" sz="3200" b="1"/>
              <a:t>競合は同種の評価をしているか？</a:t>
            </a:r>
            <a:endParaRPr kumimoji="1" lang="ja-JP" altLang="en-US" sz="3200" b="1"/>
          </a:p>
        </p:txBody>
      </p:sp>
    </p:spTree>
    <p:extLst>
      <p:ext uri="{BB962C8B-B14F-4D97-AF65-F5344CB8AC3E}">
        <p14:creationId xmlns:p14="http://schemas.microsoft.com/office/powerpoint/2010/main" val="46077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38FF17-2318-4C2D-9394-DC9627C0D33D}"/>
              </a:ext>
            </a:extLst>
          </p:cNvPr>
          <p:cNvSpPr>
            <a:spLocks noGrp="1"/>
          </p:cNvSpPr>
          <p:nvPr>
            <p:ph type="title"/>
          </p:nvPr>
        </p:nvSpPr>
        <p:spPr/>
        <p:txBody>
          <a:bodyPr/>
          <a:lstStyle/>
          <a:p>
            <a:r>
              <a:rPr kumimoji="1" lang="en-US" altLang="ja-JP" dirty="0"/>
              <a:t>F</a:t>
            </a:r>
            <a:r>
              <a:rPr kumimoji="1" lang="ja-JP" altLang="en-US"/>
              <a:t>軸、同軸競争禁止</a:t>
            </a:r>
            <a:endParaRPr kumimoji="1" lang="ja-JP" altLang="en-US" dirty="0"/>
          </a:p>
        </p:txBody>
      </p:sp>
      <p:sp>
        <p:nvSpPr>
          <p:cNvPr id="3" name="フッター プレースホルダー 2">
            <a:extLst>
              <a:ext uri="{FF2B5EF4-FFF2-40B4-BE49-F238E27FC236}">
                <a16:creationId xmlns:a16="http://schemas.microsoft.com/office/drawing/2014/main" id="{535CDDFD-1A45-4636-A60C-3B30D6A27FEB}"/>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CCC8F463-5261-4F8A-B853-09562D77CE90}"/>
              </a:ext>
            </a:extLst>
          </p:cNvPr>
          <p:cNvSpPr>
            <a:spLocks noGrp="1"/>
          </p:cNvSpPr>
          <p:nvPr>
            <p:ph type="sldNum" sz="quarter" idx="12"/>
          </p:nvPr>
        </p:nvSpPr>
        <p:spPr/>
        <p:txBody>
          <a:bodyPr/>
          <a:lstStyle/>
          <a:p>
            <a:fld id="{F48F7E16-ADB4-B142-B332-263287BED0B0}" type="slidenum">
              <a:rPr lang="ja-JP" altLang="en-US" smtClean="0"/>
              <a:pPr/>
              <a:t>2</a:t>
            </a:fld>
            <a:endParaRPr lang="ja-JP" altLang="en-US" dirty="0"/>
          </a:p>
        </p:txBody>
      </p:sp>
      <p:graphicFrame>
        <p:nvGraphicFramePr>
          <p:cNvPr id="19" name="グラフ 18">
            <a:extLst>
              <a:ext uri="{FF2B5EF4-FFF2-40B4-BE49-F238E27FC236}">
                <a16:creationId xmlns:a16="http://schemas.microsoft.com/office/drawing/2014/main" id="{3B8FC61A-0E05-43DC-A35E-93B08DC55039}"/>
              </a:ext>
            </a:extLst>
          </p:cNvPr>
          <p:cNvGraphicFramePr/>
          <p:nvPr/>
        </p:nvGraphicFramePr>
        <p:xfrm>
          <a:off x="2810998" y="1241173"/>
          <a:ext cx="3541486" cy="3722913"/>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2BDEE656-453B-449D-93FA-016314A03DC5}"/>
              </a:ext>
            </a:extLst>
          </p:cNvPr>
          <p:cNvSpPr txBox="1"/>
          <p:nvPr/>
        </p:nvSpPr>
        <p:spPr>
          <a:xfrm>
            <a:off x="631945" y="4964086"/>
            <a:ext cx="8642109" cy="954107"/>
          </a:xfrm>
          <a:prstGeom prst="rect">
            <a:avLst/>
          </a:prstGeom>
          <a:solidFill>
            <a:schemeClr val="accent6">
              <a:lumMod val="20000"/>
              <a:lumOff val="80000"/>
            </a:schemeClr>
          </a:solidFill>
        </p:spPr>
        <p:txBody>
          <a:bodyPr wrap="none" rtlCol="0">
            <a:spAutoFit/>
          </a:bodyPr>
          <a:lstStyle/>
          <a:p>
            <a:r>
              <a:rPr kumimoji="1" lang="ja-JP" altLang="en-US" sz="2800" b="1"/>
              <a:t>差別化とは</a:t>
            </a:r>
            <a:r>
              <a:rPr kumimoji="1" lang="en-US" altLang="ja-JP" sz="2800" b="1" dirty="0"/>
              <a:t>F</a:t>
            </a:r>
            <a:r>
              <a:rPr kumimoji="1" lang="ja-JP" altLang="en-US" sz="2800" b="1"/>
              <a:t>軸創出のこと、</a:t>
            </a:r>
            <a:r>
              <a:rPr kumimoji="1" lang="en-US" altLang="ja-JP" sz="2800" b="1" dirty="0"/>
              <a:t>A〜E</a:t>
            </a:r>
            <a:r>
              <a:rPr kumimoji="1" lang="ja-JP" altLang="en-US" sz="2800" b="1"/>
              <a:t>軸の改良ではない。</a:t>
            </a:r>
            <a:endParaRPr kumimoji="1" lang="en-US" altLang="ja-JP" sz="2800" b="1" dirty="0"/>
          </a:p>
          <a:p>
            <a:r>
              <a:rPr lang="ja-JP" altLang="en-US" sz="2800" b="1"/>
              <a:t>同軸競争は禁止</a:t>
            </a:r>
            <a:endParaRPr lang="en-US" altLang="ja-JP" sz="2800" b="1" dirty="0"/>
          </a:p>
        </p:txBody>
      </p:sp>
      <p:sp>
        <p:nvSpPr>
          <p:cNvPr id="21" name="テキスト ボックス 20">
            <a:extLst>
              <a:ext uri="{FF2B5EF4-FFF2-40B4-BE49-F238E27FC236}">
                <a16:creationId xmlns:a16="http://schemas.microsoft.com/office/drawing/2014/main" id="{0DE3C91C-65AC-4DA3-9C91-33B5E33C873F}"/>
              </a:ext>
            </a:extLst>
          </p:cNvPr>
          <p:cNvSpPr txBox="1"/>
          <p:nvPr/>
        </p:nvSpPr>
        <p:spPr>
          <a:xfrm>
            <a:off x="2810998" y="748812"/>
            <a:ext cx="3570208" cy="461665"/>
          </a:xfrm>
          <a:prstGeom prst="rect">
            <a:avLst/>
          </a:prstGeom>
          <a:noFill/>
        </p:spPr>
        <p:txBody>
          <a:bodyPr wrap="none" rtlCol="0">
            <a:spAutoFit/>
          </a:bodyPr>
          <a:lstStyle/>
          <a:p>
            <a:r>
              <a:rPr kumimoji="1" lang="ja-JP" altLang="en-US" u="sng" dirty="0"/>
              <a:t>潜在課題を</a:t>
            </a:r>
            <a:r>
              <a:rPr kumimoji="1" lang="ja-JP" altLang="en-US" u="sng"/>
              <a:t>解決する</a:t>
            </a:r>
            <a:r>
              <a:rPr lang="ja-JP" altLang="en-US" sz="2400" b="1" u="sng">
                <a:highlight>
                  <a:srgbClr val="FFFF00"/>
                </a:highlight>
              </a:rPr>
              <a:t>Ｆ</a:t>
            </a:r>
            <a:r>
              <a:rPr kumimoji="1" lang="ja-JP" altLang="en-US" sz="2400" b="1" u="sng">
                <a:highlight>
                  <a:srgbClr val="FFFF00"/>
                </a:highlight>
              </a:rPr>
              <a:t>軸</a:t>
            </a:r>
            <a:r>
              <a:rPr kumimoji="1" lang="ja-JP" altLang="en-US" u="sng" dirty="0"/>
              <a:t>の設定</a:t>
            </a:r>
          </a:p>
        </p:txBody>
      </p:sp>
    </p:spTree>
    <p:extLst>
      <p:ext uri="{BB962C8B-B14F-4D97-AF65-F5344CB8AC3E}">
        <p14:creationId xmlns:p14="http://schemas.microsoft.com/office/powerpoint/2010/main" val="199472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60F85-27B7-7812-4701-5199A906BB2A}"/>
              </a:ext>
            </a:extLst>
          </p:cNvPr>
          <p:cNvSpPr>
            <a:spLocks noGrp="1"/>
          </p:cNvSpPr>
          <p:nvPr>
            <p:ph type="title"/>
          </p:nvPr>
        </p:nvSpPr>
        <p:spPr/>
        <p:txBody>
          <a:bodyPr/>
          <a:lstStyle/>
          <a:p>
            <a:r>
              <a:rPr kumimoji="1" lang="ja-JP" altLang="en-US"/>
              <a:t>自社評価の視点：競合商品で訴求点を確認する</a:t>
            </a:r>
          </a:p>
        </p:txBody>
      </p:sp>
      <p:sp>
        <p:nvSpPr>
          <p:cNvPr id="3" name="フッター プレースホルダー 2">
            <a:extLst>
              <a:ext uri="{FF2B5EF4-FFF2-40B4-BE49-F238E27FC236}">
                <a16:creationId xmlns:a16="http://schemas.microsoft.com/office/drawing/2014/main" id="{58E5B016-6493-75AB-439B-6BDC7FFADD04}"/>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E47D2ED9-E8AF-F51D-D205-D86E1EEDB9F2}"/>
              </a:ext>
            </a:extLst>
          </p:cNvPr>
          <p:cNvSpPr>
            <a:spLocks noGrp="1"/>
          </p:cNvSpPr>
          <p:nvPr>
            <p:ph type="sldNum" sz="quarter" idx="12"/>
          </p:nvPr>
        </p:nvSpPr>
        <p:spPr/>
        <p:txBody>
          <a:bodyPr/>
          <a:lstStyle/>
          <a:p>
            <a:fld id="{F48F7E16-ADB4-B142-B332-263287BED0B0}" type="slidenum">
              <a:rPr lang="ja-JP" altLang="en-US" smtClean="0"/>
              <a:pPr/>
              <a:t>20</a:t>
            </a:fld>
            <a:endParaRPr lang="ja-JP" altLang="en-US" dirty="0"/>
          </a:p>
        </p:txBody>
      </p:sp>
      <p:sp>
        <p:nvSpPr>
          <p:cNvPr id="5" name="テキスト ボックス 4">
            <a:extLst>
              <a:ext uri="{FF2B5EF4-FFF2-40B4-BE49-F238E27FC236}">
                <a16:creationId xmlns:a16="http://schemas.microsoft.com/office/drawing/2014/main" id="{7CA1E2F6-7AF3-59C3-8AC1-D9DEFCB87D12}"/>
              </a:ext>
            </a:extLst>
          </p:cNvPr>
          <p:cNvSpPr txBox="1"/>
          <p:nvPr/>
        </p:nvSpPr>
        <p:spPr>
          <a:xfrm>
            <a:off x="956929" y="3838353"/>
            <a:ext cx="8367823" cy="1200329"/>
          </a:xfrm>
          <a:prstGeom prst="rect">
            <a:avLst/>
          </a:prstGeom>
          <a:solidFill>
            <a:schemeClr val="accent6">
              <a:lumMod val="20000"/>
              <a:lumOff val="80000"/>
            </a:schemeClr>
          </a:solidFill>
        </p:spPr>
        <p:txBody>
          <a:bodyPr wrap="square" rtlCol="0">
            <a:spAutoFit/>
          </a:bodyPr>
          <a:lstStyle/>
          <a:p>
            <a:r>
              <a:rPr lang="ja-JP" altLang="en-US" b="1"/>
              <a:t>原則</a:t>
            </a:r>
            <a:endParaRPr lang="en-US" altLang="ja-JP" b="1" dirty="0"/>
          </a:p>
          <a:p>
            <a:r>
              <a:rPr lang="ja-JP" altLang="en-US"/>
              <a:t>競合他社のホームページには、訴求点（一番アピールしたい顧客価値）が書かれている。</a:t>
            </a:r>
            <a:endParaRPr lang="en-US" altLang="ja-JP" dirty="0"/>
          </a:p>
          <a:p>
            <a:r>
              <a:rPr lang="ja-JP" altLang="en-US"/>
              <a:t>顧客の言葉で書かれていない</a:t>
            </a:r>
            <a:endParaRPr lang="en-US" altLang="ja-JP" dirty="0"/>
          </a:p>
        </p:txBody>
      </p:sp>
      <p:sp>
        <p:nvSpPr>
          <p:cNvPr id="6" name="テキスト ボックス 5">
            <a:extLst>
              <a:ext uri="{FF2B5EF4-FFF2-40B4-BE49-F238E27FC236}">
                <a16:creationId xmlns:a16="http://schemas.microsoft.com/office/drawing/2014/main" id="{CD6C7E94-6EC5-C42D-7109-34CEA36FCB2D}"/>
              </a:ext>
            </a:extLst>
          </p:cNvPr>
          <p:cNvSpPr txBox="1"/>
          <p:nvPr/>
        </p:nvSpPr>
        <p:spPr>
          <a:xfrm>
            <a:off x="949841" y="5213497"/>
            <a:ext cx="8364279" cy="923330"/>
          </a:xfrm>
          <a:prstGeom prst="rect">
            <a:avLst/>
          </a:prstGeom>
          <a:solidFill>
            <a:schemeClr val="accent3">
              <a:lumMod val="20000"/>
              <a:lumOff val="80000"/>
            </a:schemeClr>
          </a:solidFill>
        </p:spPr>
        <p:txBody>
          <a:bodyPr wrap="square" rtlCol="0">
            <a:spAutoFit/>
          </a:bodyPr>
          <a:lstStyle/>
          <a:p>
            <a:r>
              <a:rPr lang="ja-JP" altLang="en-US" b="1"/>
              <a:t>自社評価の視点</a:t>
            </a:r>
            <a:endParaRPr lang="en-US" altLang="ja-JP" b="1" dirty="0"/>
          </a:p>
          <a:p>
            <a:r>
              <a:rPr lang="ja-JP" altLang="en-US"/>
              <a:t>・顧客の言葉で（顧客に響くように）書かれているか？</a:t>
            </a:r>
            <a:endParaRPr lang="en-US" altLang="ja-JP" dirty="0"/>
          </a:p>
          <a:p>
            <a:r>
              <a:rPr lang="ja-JP" altLang="en-US"/>
              <a:t>・自社と同じか？</a:t>
            </a:r>
            <a:endParaRPr kumimoji="1" lang="en-US" altLang="ja-JP" dirty="0"/>
          </a:p>
        </p:txBody>
      </p:sp>
      <p:pic>
        <p:nvPicPr>
          <p:cNvPr id="8" name="図 7" descr="テキスト&#10;&#10;AI 生成コンテンツは誤りを含む可能性があります。">
            <a:extLst>
              <a:ext uri="{FF2B5EF4-FFF2-40B4-BE49-F238E27FC236}">
                <a16:creationId xmlns:a16="http://schemas.microsoft.com/office/drawing/2014/main" id="{E37A467A-2864-1BFF-499A-36F79D05FCFF}"/>
              </a:ext>
            </a:extLst>
          </p:cNvPr>
          <p:cNvPicPr>
            <a:picLocks noChangeAspect="1"/>
          </p:cNvPicPr>
          <p:nvPr/>
        </p:nvPicPr>
        <p:blipFill>
          <a:blip r:embed="rId2"/>
          <a:stretch>
            <a:fillRect/>
          </a:stretch>
        </p:blipFill>
        <p:spPr>
          <a:xfrm>
            <a:off x="1254642" y="594608"/>
            <a:ext cx="7772400" cy="3129702"/>
          </a:xfrm>
          <a:prstGeom prst="rect">
            <a:avLst/>
          </a:prstGeom>
        </p:spPr>
      </p:pic>
      <p:sp>
        <p:nvSpPr>
          <p:cNvPr id="9" name="テキスト ボックス 8">
            <a:extLst>
              <a:ext uri="{FF2B5EF4-FFF2-40B4-BE49-F238E27FC236}">
                <a16:creationId xmlns:a16="http://schemas.microsoft.com/office/drawing/2014/main" id="{2FCD8E9B-0EFC-4548-5741-1D343F2C5DFA}"/>
              </a:ext>
            </a:extLst>
          </p:cNvPr>
          <p:cNvSpPr txBox="1"/>
          <p:nvPr/>
        </p:nvSpPr>
        <p:spPr>
          <a:xfrm>
            <a:off x="1552353" y="2987749"/>
            <a:ext cx="928459" cy="276999"/>
          </a:xfrm>
          <a:prstGeom prst="rect">
            <a:avLst/>
          </a:prstGeom>
          <a:noFill/>
        </p:spPr>
        <p:txBody>
          <a:bodyPr wrap="none" rtlCol="0">
            <a:spAutoFit/>
          </a:bodyPr>
          <a:lstStyle/>
          <a:p>
            <a:r>
              <a:rPr kumimoji="1" lang="ja-JP" altLang="en-US" sz="1200"/>
              <a:t>出所：</a:t>
            </a:r>
            <a:r>
              <a:rPr kumimoji="1" lang="en-US" altLang="ja-JP" sz="1200" dirty="0"/>
              <a:t>P&amp;G</a:t>
            </a:r>
            <a:endParaRPr kumimoji="1" lang="ja-JP" altLang="en-US" sz="1200"/>
          </a:p>
        </p:txBody>
      </p:sp>
    </p:spTree>
    <p:extLst>
      <p:ext uri="{BB962C8B-B14F-4D97-AF65-F5344CB8AC3E}">
        <p14:creationId xmlns:p14="http://schemas.microsoft.com/office/powerpoint/2010/main" val="241440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AF169-D841-52DB-986F-A85DB4172DEC}"/>
              </a:ext>
            </a:extLst>
          </p:cNvPr>
          <p:cNvSpPr>
            <a:spLocks noGrp="1"/>
          </p:cNvSpPr>
          <p:nvPr>
            <p:ph type="title"/>
          </p:nvPr>
        </p:nvSpPr>
        <p:spPr/>
        <p:txBody>
          <a:bodyPr/>
          <a:lstStyle/>
          <a:p>
            <a:r>
              <a:rPr kumimoji="1" lang="ja-JP" altLang="en-US"/>
              <a:t>自社評価の視点：課題に着目する</a:t>
            </a:r>
          </a:p>
        </p:txBody>
      </p:sp>
      <p:sp>
        <p:nvSpPr>
          <p:cNvPr id="3" name="フッター プレースホルダー 2">
            <a:extLst>
              <a:ext uri="{FF2B5EF4-FFF2-40B4-BE49-F238E27FC236}">
                <a16:creationId xmlns:a16="http://schemas.microsoft.com/office/drawing/2014/main" id="{69C347C4-345E-0124-640E-D4D11FB5C0A6}"/>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D3E49EE6-E940-BA0D-E8B6-DE68FC60BB50}"/>
              </a:ext>
            </a:extLst>
          </p:cNvPr>
          <p:cNvSpPr>
            <a:spLocks noGrp="1"/>
          </p:cNvSpPr>
          <p:nvPr>
            <p:ph type="sldNum" sz="quarter" idx="12"/>
          </p:nvPr>
        </p:nvSpPr>
        <p:spPr/>
        <p:txBody>
          <a:bodyPr/>
          <a:lstStyle/>
          <a:p>
            <a:fld id="{F48F7E16-ADB4-B142-B332-263287BED0B0}" type="slidenum">
              <a:rPr lang="ja-JP" altLang="en-US" smtClean="0"/>
              <a:pPr/>
              <a:t>21</a:t>
            </a:fld>
            <a:endParaRPr lang="ja-JP" altLang="en-US" dirty="0"/>
          </a:p>
        </p:txBody>
      </p:sp>
      <p:sp>
        <p:nvSpPr>
          <p:cNvPr id="7" name="テキスト ボックス 6">
            <a:extLst>
              <a:ext uri="{FF2B5EF4-FFF2-40B4-BE49-F238E27FC236}">
                <a16:creationId xmlns:a16="http://schemas.microsoft.com/office/drawing/2014/main" id="{FCC8E066-BABF-DE48-E7E2-3B0714D210BE}"/>
              </a:ext>
            </a:extLst>
          </p:cNvPr>
          <p:cNvSpPr txBox="1"/>
          <p:nvPr/>
        </p:nvSpPr>
        <p:spPr>
          <a:xfrm>
            <a:off x="4476307" y="659218"/>
            <a:ext cx="5029200" cy="3139321"/>
          </a:xfrm>
          <a:prstGeom prst="rect">
            <a:avLst/>
          </a:prstGeom>
          <a:solidFill>
            <a:schemeClr val="accent6">
              <a:lumMod val="20000"/>
              <a:lumOff val="80000"/>
            </a:schemeClr>
          </a:solidFill>
        </p:spPr>
        <p:txBody>
          <a:bodyPr wrap="square" rtlCol="0">
            <a:spAutoFit/>
          </a:bodyPr>
          <a:lstStyle/>
          <a:p>
            <a:r>
              <a:rPr lang="ja-JP" altLang="en-US" b="1"/>
              <a:t>原則</a:t>
            </a:r>
            <a:endParaRPr lang="en-US" altLang="ja-JP" b="1" dirty="0"/>
          </a:p>
          <a:p>
            <a:r>
              <a:rPr lang="ja-JP" altLang="en-US"/>
              <a:t>特許明細書は課題解決のストーリーが書かれている。</a:t>
            </a:r>
            <a:endParaRPr lang="en-US" altLang="ja-JP" dirty="0"/>
          </a:p>
          <a:p>
            <a:endParaRPr kumimoji="1" lang="en-US" altLang="ja-JP" dirty="0"/>
          </a:p>
          <a:p>
            <a:r>
              <a:rPr kumimoji="1" lang="ja-JP" altLang="en-US"/>
              <a:t>課題には、技術課題、顧客課題の</a:t>
            </a:r>
            <a:r>
              <a:rPr lang="ja-JP" altLang="en-US"/>
              <a:t>２</a:t>
            </a:r>
            <a:r>
              <a:rPr kumimoji="1" lang="ja-JP" altLang="en-US"/>
              <a:t>つがあるが、</a:t>
            </a:r>
            <a:r>
              <a:rPr lang="ja-JP" altLang="en-US"/>
              <a:t>明細書に書くのは技術課題のみ。左のように、技術課題＝顧客課題の場合があるが、そうでない場合もある。</a:t>
            </a:r>
            <a:endParaRPr lang="en-US" altLang="ja-JP" dirty="0"/>
          </a:p>
          <a:p>
            <a:endParaRPr kumimoji="1" lang="en-US" altLang="ja-JP" dirty="0"/>
          </a:p>
          <a:p>
            <a:r>
              <a:rPr kumimoji="1" lang="ja-JP" altLang="en-US"/>
              <a:t>技術と関係のない顧客課題（例、人手不足）は明細書上の課題にはならない。</a:t>
            </a:r>
            <a:endParaRPr kumimoji="1" lang="en-US" altLang="ja-JP" dirty="0"/>
          </a:p>
        </p:txBody>
      </p:sp>
      <p:sp>
        <p:nvSpPr>
          <p:cNvPr id="8" name="テキスト ボックス 7">
            <a:extLst>
              <a:ext uri="{FF2B5EF4-FFF2-40B4-BE49-F238E27FC236}">
                <a16:creationId xmlns:a16="http://schemas.microsoft.com/office/drawing/2014/main" id="{FBC129B8-1064-62D0-32FA-9B9DBB9B9350}"/>
              </a:ext>
            </a:extLst>
          </p:cNvPr>
          <p:cNvSpPr txBox="1"/>
          <p:nvPr/>
        </p:nvSpPr>
        <p:spPr>
          <a:xfrm>
            <a:off x="4469218" y="4033284"/>
            <a:ext cx="5029200" cy="923330"/>
          </a:xfrm>
          <a:prstGeom prst="rect">
            <a:avLst/>
          </a:prstGeom>
          <a:solidFill>
            <a:schemeClr val="accent3">
              <a:lumMod val="20000"/>
              <a:lumOff val="80000"/>
            </a:schemeClr>
          </a:solidFill>
        </p:spPr>
        <p:txBody>
          <a:bodyPr wrap="square" rtlCol="0">
            <a:spAutoFit/>
          </a:bodyPr>
          <a:lstStyle/>
          <a:p>
            <a:r>
              <a:rPr lang="ja-JP" altLang="en-US" b="1"/>
              <a:t>自社評価の視点</a:t>
            </a:r>
            <a:endParaRPr lang="en-US" altLang="ja-JP" b="1" dirty="0"/>
          </a:p>
          <a:p>
            <a:r>
              <a:rPr lang="ja-JP" altLang="en-US"/>
              <a:t>実質的に同じ課題を解決しようとしているのか？</a:t>
            </a:r>
            <a:endParaRPr kumimoji="1" lang="en-US" altLang="ja-JP" dirty="0"/>
          </a:p>
        </p:txBody>
      </p:sp>
      <p:sp>
        <p:nvSpPr>
          <p:cNvPr id="12" name="テキスト ボックス 11">
            <a:extLst>
              <a:ext uri="{FF2B5EF4-FFF2-40B4-BE49-F238E27FC236}">
                <a16:creationId xmlns:a16="http://schemas.microsoft.com/office/drawing/2014/main" id="{D3934881-45B5-6B0F-91ED-34A8B74D37A4}"/>
              </a:ext>
            </a:extLst>
          </p:cNvPr>
          <p:cNvSpPr txBox="1"/>
          <p:nvPr/>
        </p:nvSpPr>
        <p:spPr>
          <a:xfrm>
            <a:off x="207335" y="574801"/>
            <a:ext cx="4258339" cy="4401205"/>
          </a:xfrm>
          <a:prstGeom prst="rect">
            <a:avLst/>
          </a:prstGeom>
          <a:noFill/>
        </p:spPr>
        <p:txBody>
          <a:bodyPr wrap="square">
            <a:spAutoFit/>
          </a:bodyPr>
          <a:lstStyle/>
          <a:p>
            <a:pPr>
              <a:buNone/>
            </a:pPr>
            <a:r>
              <a:rPr lang="en-US" altLang="ja-JP" sz="1400" b="1" dirty="0"/>
              <a:t>【</a:t>
            </a:r>
            <a:r>
              <a:rPr lang="ja-JP" altLang="en-US" sz="1400" b="1"/>
              <a:t>発明が解決する課題</a:t>
            </a:r>
            <a:r>
              <a:rPr lang="en-US" altLang="ja-JP" sz="1400" b="1" dirty="0"/>
              <a:t>】</a:t>
            </a:r>
          </a:p>
          <a:p>
            <a:pPr>
              <a:buNone/>
            </a:pPr>
            <a:r>
              <a:rPr lang="ja-JP" altLang="en-US" sz="1400"/>
              <a:t>部屋干し時に発生する生乾き臭は、衣類や洗濯槽内に残留する雑菌が原因であり、従来の洗剤では洗濯後の抗菌持続性や消臭性能が不十分であった。また、すすぎ回数を減らすと効果が低下し、環境配慮と洗浄性能の両立が困難であった。</a:t>
            </a:r>
            <a:br>
              <a:rPr lang="ja-JP" altLang="en-US" sz="1400"/>
            </a:br>
            <a:endParaRPr lang="ja-JP" altLang="en-US" sz="1400"/>
          </a:p>
          <a:p>
            <a:pPr>
              <a:buNone/>
            </a:pPr>
            <a:r>
              <a:rPr lang="en-US" altLang="ja-JP" sz="1400" b="1" dirty="0"/>
              <a:t>【</a:t>
            </a:r>
            <a:r>
              <a:rPr lang="ja-JP" altLang="en-US" sz="1400" b="1"/>
              <a:t>課題を解決するための手段</a:t>
            </a:r>
            <a:r>
              <a:rPr lang="en-US" altLang="ja-JP" sz="1400" b="1" dirty="0"/>
              <a:t>】</a:t>
            </a:r>
          </a:p>
          <a:p>
            <a:pPr>
              <a:buNone/>
            </a:pPr>
            <a:r>
              <a:rPr lang="ja-JP" altLang="en-US" sz="1400"/>
              <a:t>抗菌剤と消臭成分を高分散界面活性剤中に安定配合し、</a:t>
            </a:r>
            <a:r>
              <a:rPr lang="en" altLang="ja-JP" sz="1400" dirty="0"/>
              <a:t>pH</a:t>
            </a:r>
            <a:r>
              <a:rPr lang="ja-JP" altLang="en-US" sz="1400"/>
              <a:t>制御と溶媒設計により衣類・洗濯水・槽内に抗菌層を形成する。これにより、すすぎ</a:t>
            </a:r>
            <a:r>
              <a:rPr lang="en-US" altLang="ja-JP" sz="1400" dirty="0"/>
              <a:t>1</a:t>
            </a:r>
            <a:r>
              <a:rPr lang="ja-JP" altLang="en-US" sz="1400"/>
              <a:t>回でも成分が均一に定着し、雑菌増殖と臭気成分を長時間抑制する処方を採用する。</a:t>
            </a:r>
            <a:br>
              <a:rPr lang="ja-JP" altLang="en-US" sz="1400"/>
            </a:br>
            <a:endParaRPr lang="ja-JP" altLang="en-US" sz="1400"/>
          </a:p>
          <a:p>
            <a:pPr>
              <a:buNone/>
            </a:pPr>
            <a:r>
              <a:rPr lang="en-US" altLang="ja-JP" sz="1400" b="1" dirty="0"/>
              <a:t>【</a:t>
            </a:r>
            <a:r>
              <a:rPr lang="ja-JP" altLang="en-US" sz="1400" b="1"/>
              <a:t>発明の効果</a:t>
            </a:r>
            <a:r>
              <a:rPr lang="en-US" altLang="ja-JP" sz="1400" b="1" dirty="0"/>
              <a:t>】</a:t>
            </a:r>
          </a:p>
          <a:p>
            <a:pPr>
              <a:buNone/>
            </a:pPr>
            <a:r>
              <a:rPr lang="ja-JP" altLang="en-US" sz="1400"/>
              <a:t>洗濯後も抗菌・消臭成分が衣類や槽内に残留し、</a:t>
            </a:r>
            <a:r>
              <a:rPr lang="en-US" altLang="ja-JP" sz="1400" dirty="0"/>
              <a:t>18</a:t>
            </a:r>
            <a:r>
              <a:rPr lang="ja-JP" altLang="en-US" sz="1400"/>
              <a:t>時間以上の抗菌持続と部屋干し臭の大幅抑制を実現する。すすぎ回数削減でも効果が維持され、省水化と快適性を両立できる。衣類と室内空間を一体で清潔に保つ効果が得られる。</a:t>
            </a:r>
          </a:p>
        </p:txBody>
      </p:sp>
    </p:spTree>
    <p:extLst>
      <p:ext uri="{BB962C8B-B14F-4D97-AF65-F5344CB8AC3E}">
        <p14:creationId xmlns:p14="http://schemas.microsoft.com/office/powerpoint/2010/main" val="341484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4ABF3-6AE6-D43F-57BC-EA5DA6E201F3}"/>
              </a:ext>
            </a:extLst>
          </p:cNvPr>
          <p:cNvSpPr>
            <a:spLocks noGrp="1"/>
          </p:cNvSpPr>
          <p:nvPr>
            <p:ph type="title"/>
          </p:nvPr>
        </p:nvSpPr>
        <p:spPr/>
        <p:txBody>
          <a:bodyPr/>
          <a:lstStyle/>
          <a:p>
            <a:r>
              <a:rPr lang="ja-JP" altLang="en-US"/>
              <a:t>自社評価の視点：技術に着目する</a:t>
            </a:r>
            <a:endParaRPr kumimoji="1" lang="ja-JP" altLang="en-US"/>
          </a:p>
        </p:txBody>
      </p:sp>
      <p:sp>
        <p:nvSpPr>
          <p:cNvPr id="3" name="フッター プレースホルダー 2">
            <a:extLst>
              <a:ext uri="{FF2B5EF4-FFF2-40B4-BE49-F238E27FC236}">
                <a16:creationId xmlns:a16="http://schemas.microsoft.com/office/drawing/2014/main" id="{8E639D65-862F-1F92-A187-26A4B02B0FB6}"/>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64190D5D-6C2F-5DDA-BF8B-53FC08EA953D}"/>
              </a:ext>
            </a:extLst>
          </p:cNvPr>
          <p:cNvSpPr>
            <a:spLocks noGrp="1"/>
          </p:cNvSpPr>
          <p:nvPr>
            <p:ph type="sldNum" sz="quarter" idx="12"/>
          </p:nvPr>
        </p:nvSpPr>
        <p:spPr/>
        <p:txBody>
          <a:bodyPr/>
          <a:lstStyle/>
          <a:p>
            <a:fld id="{F48F7E16-ADB4-B142-B332-263287BED0B0}" type="slidenum">
              <a:rPr lang="ja-JP" altLang="en-US" smtClean="0"/>
              <a:pPr/>
              <a:t>22</a:t>
            </a:fld>
            <a:endParaRPr lang="ja-JP" altLang="en-US" dirty="0"/>
          </a:p>
        </p:txBody>
      </p:sp>
      <p:sp>
        <p:nvSpPr>
          <p:cNvPr id="8" name="テキスト ボックス 7">
            <a:extLst>
              <a:ext uri="{FF2B5EF4-FFF2-40B4-BE49-F238E27FC236}">
                <a16:creationId xmlns:a16="http://schemas.microsoft.com/office/drawing/2014/main" id="{58B8576C-92DC-871B-C4A7-9908D8CDB369}"/>
              </a:ext>
            </a:extLst>
          </p:cNvPr>
          <p:cNvSpPr txBox="1"/>
          <p:nvPr/>
        </p:nvSpPr>
        <p:spPr>
          <a:xfrm>
            <a:off x="260498" y="660967"/>
            <a:ext cx="4056321" cy="4031873"/>
          </a:xfrm>
          <a:prstGeom prst="rect">
            <a:avLst/>
          </a:prstGeom>
          <a:noFill/>
          <a:ln>
            <a:solidFill>
              <a:schemeClr val="tx1"/>
            </a:solidFill>
          </a:ln>
        </p:spPr>
        <p:txBody>
          <a:bodyPr wrap="square">
            <a:spAutoFit/>
          </a:bodyPr>
          <a:lstStyle/>
          <a:p>
            <a:r>
              <a:rPr lang="en-US" altLang="ja-JP" b="1" dirty="0"/>
              <a:t>【</a:t>
            </a:r>
            <a:r>
              <a:rPr lang="ja-JP" altLang="en-US" b="1"/>
              <a:t>発明を実施するための形態</a:t>
            </a:r>
            <a:r>
              <a:rPr lang="en-US" altLang="ja-JP" b="1" dirty="0"/>
              <a:t>】</a:t>
            </a:r>
          </a:p>
          <a:p>
            <a:r>
              <a:rPr lang="en-US" altLang="ja-JP" sz="1400" b="1" dirty="0"/>
              <a:t>【</a:t>
            </a:r>
            <a:r>
              <a:rPr lang="ja-JP" altLang="en-US" sz="1400" b="1"/>
              <a:t>実施例１</a:t>
            </a:r>
            <a:r>
              <a:rPr lang="en-US" altLang="ja-JP" sz="1400" b="1" dirty="0"/>
              <a:t>】</a:t>
            </a:r>
          </a:p>
          <a:p>
            <a:r>
              <a:rPr lang="ja-JP" altLang="en-US" sz="1400"/>
              <a:t>界面活性剤</a:t>
            </a:r>
            <a:r>
              <a:rPr lang="en-US" altLang="ja-JP" sz="1400" dirty="0"/>
              <a:t>30</a:t>
            </a:r>
            <a:r>
              <a:rPr lang="ja-JP" altLang="en-US" sz="1400"/>
              <a:t>％、抗菌剤</a:t>
            </a:r>
            <a:r>
              <a:rPr lang="en-US" altLang="ja-JP" sz="1400" dirty="0"/>
              <a:t>1</a:t>
            </a:r>
            <a:r>
              <a:rPr lang="ja-JP" altLang="en-US" sz="1400"/>
              <a:t>％、消臭成分</a:t>
            </a:r>
            <a:r>
              <a:rPr lang="en-US" altLang="ja-JP" sz="1400" dirty="0"/>
              <a:t>0.5</a:t>
            </a:r>
            <a:r>
              <a:rPr lang="ja-JP" altLang="en-US" sz="1400"/>
              <a:t>％、水・安定化剤を含むジェル状洗剤を調製し、すすぎ</a:t>
            </a:r>
            <a:r>
              <a:rPr lang="en-US" altLang="ja-JP" sz="1400" dirty="0"/>
              <a:t>1</a:t>
            </a:r>
            <a:r>
              <a:rPr lang="ja-JP" altLang="en-US" sz="1400"/>
              <a:t>回条件で衣類を洗濯した。</a:t>
            </a:r>
            <a:r>
              <a:rPr lang="en-US" altLang="ja-JP" sz="1400" dirty="0"/>
              <a:t>18</a:t>
            </a:r>
            <a:r>
              <a:rPr lang="ja-JP" altLang="en-US" sz="1400"/>
              <a:t>時間後も抗菌効果が持続し、生乾き臭の発生を抑制できた。</a:t>
            </a:r>
            <a:br>
              <a:rPr lang="ja-JP" altLang="en-US" sz="1400"/>
            </a:br>
            <a:endParaRPr lang="ja-JP" altLang="en-US" sz="1400"/>
          </a:p>
          <a:p>
            <a:r>
              <a:rPr lang="en-US" altLang="ja-JP" sz="1400" b="1" dirty="0"/>
              <a:t>【</a:t>
            </a:r>
            <a:r>
              <a:rPr lang="ja-JP" altLang="en-US" sz="1400" b="1"/>
              <a:t>実施例２</a:t>
            </a:r>
            <a:r>
              <a:rPr lang="en-US" altLang="ja-JP" sz="1400" b="1" dirty="0"/>
              <a:t>】</a:t>
            </a:r>
          </a:p>
          <a:p>
            <a:r>
              <a:rPr lang="ja-JP" altLang="en-US" sz="1400"/>
              <a:t>実施例１と同組成を用い、洗濯槽にも抗菌層を形成させるために洗濯水の</a:t>
            </a:r>
            <a:r>
              <a:rPr lang="en" altLang="ja-JP" sz="1400" dirty="0"/>
              <a:t>pH</a:t>
            </a:r>
            <a:r>
              <a:rPr lang="ja-JP" altLang="en-US" sz="1400"/>
              <a:t>を微アルカリに調整した。洗濯槽内の雑菌増殖が顕著に抑制され、連続洗濯でも臭気の発生は認められなかった。</a:t>
            </a:r>
            <a:br>
              <a:rPr lang="ja-JP" altLang="en-US" sz="1400"/>
            </a:br>
            <a:endParaRPr lang="ja-JP" altLang="en-US" sz="1400"/>
          </a:p>
          <a:p>
            <a:r>
              <a:rPr lang="en-US" altLang="ja-JP" sz="1400" b="1" dirty="0"/>
              <a:t>【</a:t>
            </a:r>
            <a:r>
              <a:rPr lang="ja-JP" altLang="en-US" sz="1400" b="1"/>
              <a:t>比較例１</a:t>
            </a:r>
            <a:r>
              <a:rPr lang="en-US" altLang="ja-JP" sz="1400" b="1" dirty="0"/>
              <a:t>】</a:t>
            </a:r>
          </a:p>
          <a:p>
            <a:r>
              <a:rPr lang="ja-JP" altLang="en-US" sz="1400"/>
              <a:t>抗菌剤および</a:t>
            </a:r>
            <a:r>
              <a:rPr lang="en" altLang="ja-JP" sz="1400" dirty="0"/>
              <a:t>pH</a:t>
            </a:r>
            <a:r>
              <a:rPr lang="ja-JP" altLang="en-US" sz="1400"/>
              <a:t>制御を行わない従来型洗剤を使用した場合、洗濯後</a:t>
            </a:r>
            <a:r>
              <a:rPr lang="en-US" altLang="ja-JP" sz="1400" dirty="0"/>
              <a:t>12</a:t>
            </a:r>
            <a:r>
              <a:rPr lang="ja-JP" altLang="en-US" sz="1400"/>
              <a:t>時間で生乾き臭が発生し、洗濯槽内でも菌の増殖が確認された。抗菌・消臭効果は持続せず、室内臭気も残存した。</a:t>
            </a:r>
          </a:p>
        </p:txBody>
      </p:sp>
      <p:sp>
        <p:nvSpPr>
          <p:cNvPr id="9" name="テキスト ボックス 8">
            <a:extLst>
              <a:ext uri="{FF2B5EF4-FFF2-40B4-BE49-F238E27FC236}">
                <a16:creationId xmlns:a16="http://schemas.microsoft.com/office/drawing/2014/main" id="{B0E974BA-62EE-E4EE-0DD5-E9198CE62D64}"/>
              </a:ext>
            </a:extLst>
          </p:cNvPr>
          <p:cNvSpPr txBox="1"/>
          <p:nvPr/>
        </p:nvSpPr>
        <p:spPr>
          <a:xfrm>
            <a:off x="4476307" y="659218"/>
            <a:ext cx="5029200" cy="3170099"/>
          </a:xfrm>
          <a:prstGeom prst="rect">
            <a:avLst/>
          </a:prstGeom>
          <a:solidFill>
            <a:schemeClr val="accent5">
              <a:lumMod val="20000"/>
              <a:lumOff val="80000"/>
            </a:schemeClr>
          </a:solidFill>
        </p:spPr>
        <p:txBody>
          <a:bodyPr wrap="square" rtlCol="0">
            <a:spAutoFit/>
          </a:bodyPr>
          <a:lstStyle/>
          <a:p>
            <a:r>
              <a:rPr lang="ja-JP" altLang="en-US" b="1"/>
              <a:t>原則</a:t>
            </a:r>
            <a:endParaRPr lang="en-US" altLang="ja-JP" b="1" dirty="0"/>
          </a:p>
          <a:p>
            <a:r>
              <a:rPr lang="ja-JP" altLang="en-US"/>
              <a:t>明細書には、第三者が実施できる程度に明確に課題解決を記載しなければならない（特許法３６条）。</a:t>
            </a:r>
            <a:endParaRPr lang="en-US" altLang="ja-JP" dirty="0"/>
          </a:p>
          <a:p>
            <a:endParaRPr lang="en-US" altLang="ja-JP" dirty="0"/>
          </a:p>
          <a:p>
            <a:r>
              <a:rPr lang="ja-JP" altLang="en-US"/>
              <a:t>必ず、第三者（同業者）が分かる程度に明確に書いてある。</a:t>
            </a:r>
            <a:endParaRPr lang="en-US" altLang="ja-JP" dirty="0"/>
          </a:p>
          <a:p>
            <a:endParaRPr kumimoji="1" lang="en-US" altLang="ja-JP" dirty="0"/>
          </a:p>
          <a:p>
            <a:r>
              <a:rPr kumimoji="1" lang="ja-JP" altLang="en-US" sz="1400" i="1">
                <a:latin typeface="MS PMincho" panose="02020600040205080304" pitchFamily="18" charset="-128"/>
                <a:ea typeface="MS PMincho" panose="02020600040205080304" pitchFamily="18" charset="-128"/>
              </a:rPr>
              <a:t>経済産業省令で定めるところにより、その発明の属する技術の分野における通常の知識を有する者がその実施をすることができる程度に明確かつ十分に記載したものであること（特許法３６条４項１号）。</a:t>
            </a:r>
            <a:endParaRPr kumimoji="1" lang="en-US" altLang="ja-JP" sz="1400" i="1" dirty="0">
              <a:latin typeface="MS PMincho" panose="02020600040205080304" pitchFamily="18" charset="-128"/>
              <a:ea typeface="MS PMincho" panose="02020600040205080304" pitchFamily="18" charset="-128"/>
            </a:endParaRPr>
          </a:p>
        </p:txBody>
      </p:sp>
      <p:sp>
        <p:nvSpPr>
          <p:cNvPr id="10" name="テキスト ボックス 9">
            <a:extLst>
              <a:ext uri="{FF2B5EF4-FFF2-40B4-BE49-F238E27FC236}">
                <a16:creationId xmlns:a16="http://schemas.microsoft.com/office/drawing/2014/main" id="{822635AF-051A-8483-4CDF-DC01414D6DAF}"/>
              </a:ext>
            </a:extLst>
          </p:cNvPr>
          <p:cNvSpPr txBox="1"/>
          <p:nvPr/>
        </p:nvSpPr>
        <p:spPr>
          <a:xfrm>
            <a:off x="4479851" y="4022651"/>
            <a:ext cx="5029200" cy="923330"/>
          </a:xfrm>
          <a:prstGeom prst="rect">
            <a:avLst/>
          </a:prstGeom>
          <a:solidFill>
            <a:schemeClr val="accent4">
              <a:lumMod val="20000"/>
              <a:lumOff val="80000"/>
            </a:schemeClr>
          </a:solidFill>
        </p:spPr>
        <p:txBody>
          <a:bodyPr wrap="square" rtlCol="0">
            <a:spAutoFit/>
          </a:bodyPr>
          <a:lstStyle/>
          <a:p>
            <a:r>
              <a:rPr lang="ja-JP" altLang="en-US" b="1"/>
              <a:t>自社評価の視点</a:t>
            </a:r>
            <a:endParaRPr lang="en-US" altLang="ja-JP" b="1" dirty="0"/>
          </a:p>
          <a:p>
            <a:r>
              <a:rPr lang="ja-JP" altLang="en-US"/>
              <a:t>他社は実質的に同じ技術（基盤技術）で課題解決をしようとしているか？</a:t>
            </a:r>
            <a:endParaRPr kumimoji="1" lang="en-US" altLang="ja-JP" dirty="0"/>
          </a:p>
        </p:txBody>
      </p:sp>
    </p:spTree>
    <p:extLst>
      <p:ext uri="{BB962C8B-B14F-4D97-AF65-F5344CB8AC3E}">
        <p14:creationId xmlns:p14="http://schemas.microsoft.com/office/powerpoint/2010/main" val="69566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5A54-B5C9-CD1C-539A-703836E66E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3CDCEF-383D-26B6-FCB8-CECC55C00208}"/>
              </a:ext>
            </a:extLst>
          </p:cNvPr>
          <p:cNvSpPr>
            <a:spLocks noGrp="1"/>
          </p:cNvSpPr>
          <p:nvPr>
            <p:ph type="title"/>
          </p:nvPr>
        </p:nvSpPr>
        <p:spPr/>
        <p:txBody>
          <a:bodyPr/>
          <a:lstStyle/>
          <a:p>
            <a:r>
              <a:rPr lang="ja-JP" altLang="en-US"/>
              <a:t>自社評価の視点：評価系に着目する</a:t>
            </a:r>
            <a:endParaRPr kumimoji="1" lang="ja-JP" altLang="en-US"/>
          </a:p>
        </p:txBody>
      </p:sp>
      <p:sp>
        <p:nvSpPr>
          <p:cNvPr id="3" name="フッター プレースホルダー 2">
            <a:extLst>
              <a:ext uri="{FF2B5EF4-FFF2-40B4-BE49-F238E27FC236}">
                <a16:creationId xmlns:a16="http://schemas.microsoft.com/office/drawing/2014/main" id="{7992DA43-DC2B-FB8E-91C3-EB9EE93C2273}"/>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83C03EE2-9263-5572-56CF-C1E495B08A73}"/>
              </a:ext>
            </a:extLst>
          </p:cNvPr>
          <p:cNvSpPr>
            <a:spLocks noGrp="1"/>
          </p:cNvSpPr>
          <p:nvPr>
            <p:ph type="sldNum" sz="quarter" idx="12"/>
          </p:nvPr>
        </p:nvSpPr>
        <p:spPr/>
        <p:txBody>
          <a:bodyPr/>
          <a:lstStyle/>
          <a:p>
            <a:fld id="{F48F7E16-ADB4-B142-B332-263287BED0B0}" type="slidenum">
              <a:rPr lang="ja-JP" altLang="en-US" smtClean="0"/>
              <a:pPr/>
              <a:t>23</a:t>
            </a:fld>
            <a:endParaRPr lang="ja-JP" altLang="en-US" dirty="0"/>
          </a:p>
        </p:txBody>
      </p:sp>
      <p:sp>
        <p:nvSpPr>
          <p:cNvPr id="9" name="テキスト ボックス 8">
            <a:extLst>
              <a:ext uri="{FF2B5EF4-FFF2-40B4-BE49-F238E27FC236}">
                <a16:creationId xmlns:a16="http://schemas.microsoft.com/office/drawing/2014/main" id="{F76378E3-6857-37ED-122F-B8A6844EFDA7}"/>
              </a:ext>
            </a:extLst>
          </p:cNvPr>
          <p:cNvSpPr txBox="1"/>
          <p:nvPr/>
        </p:nvSpPr>
        <p:spPr>
          <a:xfrm>
            <a:off x="1052624" y="3689496"/>
            <a:ext cx="7634176" cy="1754326"/>
          </a:xfrm>
          <a:prstGeom prst="rect">
            <a:avLst/>
          </a:prstGeom>
          <a:solidFill>
            <a:schemeClr val="bg2"/>
          </a:solidFill>
        </p:spPr>
        <p:txBody>
          <a:bodyPr wrap="square" rtlCol="0">
            <a:spAutoFit/>
          </a:bodyPr>
          <a:lstStyle/>
          <a:p>
            <a:r>
              <a:rPr lang="ja-JP" altLang="en-US" b="1"/>
              <a:t>原則</a:t>
            </a:r>
            <a:endParaRPr lang="en-US" altLang="ja-JP" b="1" dirty="0"/>
          </a:p>
          <a:p>
            <a:r>
              <a:rPr lang="ja-JP" altLang="en-US"/>
              <a:t>明細書には、評価プロセスとその結果が書いてある。</a:t>
            </a:r>
            <a:endParaRPr lang="en-US" altLang="ja-JP" dirty="0"/>
          </a:p>
          <a:p>
            <a:r>
              <a:rPr lang="ja-JP" altLang="en-US"/>
              <a:t>・どのように評価したか？</a:t>
            </a:r>
            <a:endParaRPr lang="en-US" altLang="ja-JP" dirty="0"/>
          </a:p>
          <a:p>
            <a:r>
              <a:rPr lang="ja-JP" altLang="en-US"/>
              <a:t>・どのような評価機器を使ったか？</a:t>
            </a:r>
            <a:endParaRPr lang="en-US" altLang="ja-JP" dirty="0"/>
          </a:p>
          <a:p>
            <a:r>
              <a:rPr lang="ja-JP" altLang="en-US"/>
              <a:t>・自社でどのような評価装置を作ったか？</a:t>
            </a:r>
            <a:endParaRPr lang="en-US" altLang="ja-JP" dirty="0"/>
          </a:p>
          <a:p>
            <a:r>
              <a:rPr lang="ja-JP" altLang="en-US"/>
              <a:t>・評価の結果は？</a:t>
            </a:r>
            <a:endParaRPr lang="en-US" altLang="ja-JP" dirty="0"/>
          </a:p>
        </p:txBody>
      </p:sp>
      <p:sp>
        <p:nvSpPr>
          <p:cNvPr id="10" name="テキスト ボックス 9">
            <a:extLst>
              <a:ext uri="{FF2B5EF4-FFF2-40B4-BE49-F238E27FC236}">
                <a16:creationId xmlns:a16="http://schemas.microsoft.com/office/drawing/2014/main" id="{35C4A600-7A94-4764-2DAF-E4F60F292161}"/>
              </a:ext>
            </a:extLst>
          </p:cNvPr>
          <p:cNvSpPr txBox="1"/>
          <p:nvPr/>
        </p:nvSpPr>
        <p:spPr>
          <a:xfrm>
            <a:off x="1034902" y="5521841"/>
            <a:ext cx="7641265" cy="646331"/>
          </a:xfrm>
          <a:prstGeom prst="rect">
            <a:avLst/>
          </a:prstGeom>
          <a:solidFill>
            <a:schemeClr val="bg1">
              <a:lumMod val="95000"/>
            </a:schemeClr>
          </a:solidFill>
        </p:spPr>
        <p:txBody>
          <a:bodyPr wrap="square" rtlCol="0">
            <a:spAutoFit/>
          </a:bodyPr>
          <a:lstStyle/>
          <a:p>
            <a:r>
              <a:rPr lang="ja-JP" altLang="en-US" b="1"/>
              <a:t>自社評価の視点</a:t>
            </a:r>
            <a:endParaRPr lang="en-US" altLang="ja-JP" b="1" dirty="0"/>
          </a:p>
          <a:p>
            <a:r>
              <a:rPr lang="ja-JP" altLang="en-US"/>
              <a:t>競合はどのようなユーザー評価系を持っているのか？</a:t>
            </a:r>
            <a:endParaRPr kumimoji="1" lang="en-US" altLang="ja-JP" dirty="0"/>
          </a:p>
        </p:txBody>
      </p:sp>
      <p:graphicFrame>
        <p:nvGraphicFramePr>
          <p:cNvPr id="5" name="表 4">
            <a:extLst>
              <a:ext uri="{FF2B5EF4-FFF2-40B4-BE49-F238E27FC236}">
                <a16:creationId xmlns:a16="http://schemas.microsoft.com/office/drawing/2014/main" id="{AD01E79C-F1D2-7D04-887C-4DB9A0226B75}"/>
              </a:ext>
            </a:extLst>
          </p:cNvPr>
          <p:cNvGraphicFramePr>
            <a:graphicFrameLocks noGrp="1"/>
          </p:cNvGraphicFramePr>
          <p:nvPr>
            <p:extLst>
              <p:ext uri="{D42A27DB-BD31-4B8C-83A1-F6EECF244321}">
                <p14:modId xmlns:p14="http://schemas.microsoft.com/office/powerpoint/2010/main" val="4178995496"/>
              </p:ext>
            </p:extLst>
          </p:nvPr>
        </p:nvGraphicFramePr>
        <p:xfrm>
          <a:off x="981147" y="568446"/>
          <a:ext cx="7769445" cy="1483636"/>
        </p:xfrm>
        <a:graphic>
          <a:graphicData uri="http://schemas.openxmlformats.org/drawingml/2006/table">
            <a:tbl>
              <a:tblPr firstRow="1" bandRow="1">
                <a:tableStyleId>{5940675A-B579-460E-94D1-54222C63F5DA}</a:tableStyleId>
              </a:tblPr>
              <a:tblGrid>
                <a:gridCol w="1553889">
                  <a:extLst>
                    <a:ext uri="{9D8B030D-6E8A-4147-A177-3AD203B41FA5}">
                      <a16:colId xmlns:a16="http://schemas.microsoft.com/office/drawing/2014/main" val="3402589861"/>
                    </a:ext>
                  </a:extLst>
                </a:gridCol>
                <a:gridCol w="1553889">
                  <a:extLst>
                    <a:ext uri="{9D8B030D-6E8A-4147-A177-3AD203B41FA5}">
                      <a16:colId xmlns:a16="http://schemas.microsoft.com/office/drawing/2014/main" val="4015791514"/>
                    </a:ext>
                  </a:extLst>
                </a:gridCol>
                <a:gridCol w="1553889">
                  <a:extLst>
                    <a:ext uri="{9D8B030D-6E8A-4147-A177-3AD203B41FA5}">
                      <a16:colId xmlns:a16="http://schemas.microsoft.com/office/drawing/2014/main" val="4181380380"/>
                    </a:ext>
                  </a:extLst>
                </a:gridCol>
                <a:gridCol w="1553889">
                  <a:extLst>
                    <a:ext uri="{9D8B030D-6E8A-4147-A177-3AD203B41FA5}">
                      <a16:colId xmlns:a16="http://schemas.microsoft.com/office/drawing/2014/main" val="3500655524"/>
                    </a:ext>
                  </a:extLst>
                </a:gridCol>
                <a:gridCol w="1553889">
                  <a:extLst>
                    <a:ext uri="{9D8B030D-6E8A-4147-A177-3AD203B41FA5}">
                      <a16:colId xmlns:a16="http://schemas.microsoft.com/office/drawing/2014/main" val="4091637751"/>
                    </a:ext>
                  </a:extLst>
                </a:gridCol>
              </a:tblGrid>
              <a:tr h="370909">
                <a:tc>
                  <a:txBody>
                    <a:bodyPr/>
                    <a:lstStyle/>
                    <a:p>
                      <a:pPr algn="ctr"/>
                      <a:endParaRPr kumimoji="1" lang="ja-JP" altLang="en-US">
                        <a:solidFill>
                          <a:schemeClr val="tx1"/>
                        </a:solidFill>
                      </a:endParaRPr>
                    </a:p>
                  </a:txBody>
                  <a:tcPr anchor="ctr"/>
                </a:tc>
                <a:tc>
                  <a:txBody>
                    <a:bodyPr/>
                    <a:lstStyle/>
                    <a:p>
                      <a:pPr algn="ctr"/>
                      <a:r>
                        <a:rPr kumimoji="1" lang="ja-JP" altLang="en-US" sz="1800" b="1" u="none" strike="noStrike" kern="1200" cap="none" spc="0" normalizeH="0" baseline="0" noProof="0">
                          <a:ln>
                            <a:noFill/>
                          </a:ln>
                          <a:solidFill>
                            <a:schemeClr val="tx1"/>
                          </a:solidFill>
                          <a:effectLst/>
                          <a:uLnTx/>
                          <a:uFillTx/>
                        </a:rPr>
                        <a:t>評価法１</a:t>
                      </a:r>
                      <a:endParaRPr kumimoji="1" lang="ja-JP" altLang="en-US">
                        <a:solidFill>
                          <a:schemeClr val="tx1"/>
                        </a:solidFill>
                      </a:endParaRPr>
                    </a:p>
                  </a:txBody>
                  <a:tcPr anchor="ctr"/>
                </a:tc>
                <a:tc>
                  <a:txBody>
                    <a:bodyPr/>
                    <a:lstStyle/>
                    <a:p>
                      <a:pPr algn="ctr"/>
                      <a:r>
                        <a:rPr kumimoji="1" lang="ja-JP" altLang="en-US" sz="1800" b="1" u="none" strike="noStrike" kern="1200" cap="none" spc="0" normalizeH="0" baseline="0" noProof="0">
                          <a:ln>
                            <a:noFill/>
                          </a:ln>
                          <a:solidFill>
                            <a:schemeClr val="tx1"/>
                          </a:solidFill>
                          <a:effectLst/>
                          <a:uLnTx/>
                          <a:uFillTx/>
                        </a:rPr>
                        <a:t>評価法２</a:t>
                      </a:r>
                      <a:endParaRPr kumimoji="1" lang="ja-JP" altLang="en-US">
                        <a:solidFill>
                          <a:schemeClr val="tx1"/>
                        </a:solidFill>
                      </a:endParaRPr>
                    </a:p>
                  </a:txBody>
                  <a:tcPr anchor="ctr"/>
                </a:tc>
                <a:tc>
                  <a:txBody>
                    <a:bodyPr/>
                    <a:lstStyle/>
                    <a:p>
                      <a:pPr algn="ctr"/>
                      <a:r>
                        <a:rPr kumimoji="1" lang="ja-JP" altLang="en-US" sz="1800" b="1" u="none" strike="noStrike" kern="1200" cap="none" spc="0" normalizeH="0" baseline="0" noProof="0">
                          <a:ln>
                            <a:noFill/>
                          </a:ln>
                          <a:solidFill>
                            <a:schemeClr val="tx1"/>
                          </a:solidFill>
                          <a:effectLst/>
                          <a:uLnTx/>
                          <a:uFillTx/>
                        </a:rPr>
                        <a:t>評価法３</a:t>
                      </a:r>
                      <a:endParaRPr kumimoji="1" lang="ja-JP" altLang="en-US">
                        <a:solidFill>
                          <a:schemeClr val="tx1"/>
                        </a:solidFill>
                      </a:endParaRPr>
                    </a:p>
                  </a:txBody>
                  <a:tcPr anchor="ctr"/>
                </a:tc>
                <a:tc>
                  <a:txBody>
                    <a:bodyPr/>
                    <a:lstStyle/>
                    <a:p>
                      <a:pPr algn="ctr"/>
                      <a:r>
                        <a:rPr kumimoji="1" lang="ja-JP" altLang="en-US" sz="1800" b="1" u="none" strike="noStrike" kern="1200" cap="none" spc="0" normalizeH="0" baseline="0" noProof="0">
                          <a:ln>
                            <a:noFill/>
                          </a:ln>
                          <a:solidFill>
                            <a:schemeClr val="tx1"/>
                          </a:solidFill>
                          <a:effectLst/>
                          <a:uLnTx/>
                          <a:uFillTx/>
                        </a:rPr>
                        <a:t>評価法４</a:t>
                      </a:r>
                      <a:endParaRPr kumimoji="1" lang="ja-JP" altLang="en-US">
                        <a:solidFill>
                          <a:schemeClr val="tx1"/>
                        </a:solidFill>
                      </a:endParaRPr>
                    </a:p>
                  </a:txBody>
                  <a:tcPr anchor="ctr"/>
                </a:tc>
                <a:extLst>
                  <a:ext uri="{0D108BD9-81ED-4DB2-BD59-A6C34878D82A}">
                    <a16:rowId xmlns:a16="http://schemas.microsoft.com/office/drawing/2014/main" val="2090106271"/>
                  </a:ext>
                </a:extLst>
              </a:tr>
              <a:tr h="370909">
                <a:tc>
                  <a:txBody>
                    <a:bodyPr/>
                    <a:lstStyle/>
                    <a:p>
                      <a:pPr algn="ctr"/>
                      <a:r>
                        <a:rPr kumimoji="1" lang="ja-JP" altLang="en-US">
                          <a:solidFill>
                            <a:schemeClr val="tx1"/>
                          </a:solidFill>
                        </a:rPr>
                        <a:t>実施例１</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extLst>
                  <a:ext uri="{0D108BD9-81ED-4DB2-BD59-A6C34878D82A}">
                    <a16:rowId xmlns:a16="http://schemas.microsoft.com/office/drawing/2014/main" val="3576380386"/>
                  </a:ext>
                </a:extLst>
              </a:tr>
              <a:tr h="370909">
                <a:tc>
                  <a:txBody>
                    <a:bodyPr/>
                    <a:lstStyle/>
                    <a:p>
                      <a:pPr algn="ctr"/>
                      <a:r>
                        <a:rPr kumimoji="1" lang="ja-JP" altLang="en-US">
                          <a:solidFill>
                            <a:schemeClr val="tx1"/>
                          </a:solidFill>
                        </a:rPr>
                        <a:t>実施例２</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extLst>
                  <a:ext uri="{0D108BD9-81ED-4DB2-BD59-A6C34878D82A}">
                    <a16:rowId xmlns:a16="http://schemas.microsoft.com/office/drawing/2014/main" val="2097162995"/>
                  </a:ext>
                </a:extLst>
              </a:tr>
              <a:tr h="370909">
                <a:tc>
                  <a:txBody>
                    <a:bodyPr/>
                    <a:lstStyle/>
                    <a:p>
                      <a:pPr algn="ctr"/>
                      <a:r>
                        <a:rPr kumimoji="1" lang="ja-JP" altLang="en-US">
                          <a:solidFill>
                            <a:schemeClr val="tx1"/>
                          </a:solidFill>
                        </a:rPr>
                        <a:t>比較例</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extLst>
                  <a:ext uri="{0D108BD9-81ED-4DB2-BD59-A6C34878D82A}">
                    <a16:rowId xmlns:a16="http://schemas.microsoft.com/office/drawing/2014/main" val="198386098"/>
                  </a:ext>
                </a:extLst>
              </a:tr>
            </a:tbl>
          </a:graphicData>
        </a:graphic>
      </p:graphicFrame>
      <p:sp>
        <p:nvSpPr>
          <p:cNvPr id="7" name="テキスト ボックス 6">
            <a:extLst>
              <a:ext uri="{FF2B5EF4-FFF2-40B4-BE49-F238E27FC236}">
                <a16:creationId xmlns:a16="http://schemas.microsoft.com/office/drawing/2014/main" id="{BA1BE520-50C9-AA5E-41BC-0EBB128C4BCD}"/>
              </a:ext>
            </a:extLst>
          </p:cNvPr>
          <p:cNvSpPr txBox="1"/>
          <p:nvPr/>
        </p:nvSpPr>
        <p:spPr>
          <a:xfrm>
            <a:off x="203791" y="2052175"/>
            <a:ext cx="9702209" cy="1446550"/>
          </a:xfrm>
          <a:prstGeom prst="rect">
            <a:avLst/>
          </a:prstGeom>
          <a:noFill/>
        </p:spPr>
        <p:txBody>
          <a:bodyPr wrap="square">
            <a:spAutoFit/>
          </a:bodyPr>
          <a:lstStyle/>
          <a:p>
            <a:pPr>
              <a:buNone/>
            </a:pPr>
            <a:r>
              <a:rPr lang="ja-JP" altLang="en-US" sz="1100"/>
              <a:t>本発明の洗剤組成物について、部屋干し環境下における抗菌性能および消臭性能の評価を行った。</a:t>
            </a:r>
            <a:endParaRPr lang="en-US" altLang="ja-JP" sz="1100" dirty="0"/>
          </a:p>
          <a:p>
            <a:pPr>
              <a:buNone/>
            </a:pPr>
            <a:r>
              <a:rPr lang="en-US" altLang="ja-JP" sz="1100" dirty="0"/>
              <a:t>【</a:t>
            </a:r>
            <a:r>
              <a:rPr lang="ja-JP" altLang="en-US" sz="1100"/>
              <a:t>評価法１</a:t>
            </a:r>
            <a:r>
              <a:rPr lang="en-US" altLang="ja-JP" sz="1100" dirty="0"/>
              <a:t>】</a:t>
            </a:r>
            <a:r>
              <a:rPr lang="ja-JP" altLang="en-US" sz="1100"/>
              <a:t>まず、</a:t>
            </a:r>
            <a:r>
              <a:rPr lang="en" altLang="ja-JP" sz="1100" dirty="0"/>
              <a:t>JIS</a:t>
            </a:r>
            <a:r>
              <a:rPr lang="ja-JP" altLang="en-US" sz="1100"/>
              <a:t>準拠の抗菌試験法を用い、洗濯後の衣類に残存する菌数を測定した。湿度</a:t>
            </a:r>
            <a:r>
              <a:rPr lang="en-US" altLang="ja-JP" sz="1100" dirty="0"/>
              <a:t>70</a:t>
            </a:r>
            <a:r>
              <a:rPr lang="ja-JP" altLang="en-US" sz="1100"/>
              <a:t>％、室温</a:t>
            </a:r>
            <a:r>
              <a:rPr lang="en-US" altLang="ja-JP" sz="1100" dirty="0"/>
              <a:t>25℃</a:t>
            </a:r>
            <a:r>
              <a:rPr lang="ja-JP" altLang="en-US" sz="1100"/>
              <a:t>の条件で</a:t>
            </a:r>
            <a:r>
              <a:rPr lang="en-US" altLang="ja-JP" sz="1100" dirty="0"/>
              <a:t>18</a:t>
            </a:r>
            <a:r>
              <a:rPr lang="ja-JP" altLang="en-US" sz="1100"/>
              <a:t>時間放置した後、菌数を寒天培養法により定量した。その結果、実施例</a:t>
            </a:r>
            <a:r>
              <a:rPr lang="en-US" altLang="ja-JP" sz="1100" dirty="0"/>
              <a:t>1</a:t>
            </a:r>
            <a:r>
              <a:rPr lang="ja-JP" altLang="en-US" sz="1100"/>
              <a:t>および</a:t>
            </a:r>
            <a:r>
              <a:rPr lang="en-US" altLang="ja-JP" sz="1100" dirty="0"/>
              <a:t>2</a:t>
            </a:r>
            <a:r>
              <a:rPr lang="ja-JP" altLang="en-US" sz="1100"/>
              <a:t>では初期菌数に対して</a:t>
            </a:r>
            <a:r>
              <a:rPr lang="en-US" altLang="ja-JP" sz="1100" dirty="0"/>
              <a:t>99</a:t>
            </a:r>
            <a:r>
              <a:rPr lang="ja-JP" altLang="en-US" sz="1100"/>
              <a:t>％以上の減少が認められ、比較例では顕著な菌増殖が確認された。</a:t>
            </a:r>
          </a:p>
          <a:p>
            <a:pPr>
              <a:buNone/>
            </a:pPr>
            <a:r>
              <a:rPr lang="en-US" altLang="ja-JP" sz="1100" dirty="0"/>
              <a:t>【</a:t>
            </a:r>
            <a:r>
              <a:rPr lang="ja-JP" altLang="en-US" sz="1100"/>
              <a:t>評価法２</a:t>
            </a:r>
            <a:r>
              <a:rPr lang="en-US" altLang="ja-JP" sz="1100" dirty="0"/>
              <a:t>】</a:t>
            </a:r>
            <a:r>
              <a:rPr lang="ja-JP" altLang="en-US" sz="1100"/>
              <a:t>次に、生乾き臭の発生抑制効果を評価するため、複数の被験者による官能評価を実施した。洗濯後</a:t>
            </a:r>
            <a:r>
              <a:rPr lang="en-US" altLang="ja-JP" sz="1100" dirty="0"/>
              <a:t>18</a:t>
            </a:r>
            <a:r>
              <a:rPr lang="ja-JP" altLang="en-US" sz="1100"/>
              <a:t>時間経過した衣類を密閉空間に設置し、</a:t>
            </a:r>
            <a:r>
              <a:rPr lang="en-US" altLang="ja-JP" sz="1100" dirty="0"/>
              <a:t>5</a:t>
            </a:r>
            <a:r>
              <a:rPr lang="ja-JP" altLang="en-US" sz="1100"/>
              <a:t>段階臭気スコアにより評価した結果、実施例では平均スコアが著しく低く、生乾き臭の抑制効果が明確に示された。一方、比較例では臭気スコアが高く、不快臭が発生していた。</a:t>
            </a:r>
          </a:p>
          <a:p>
            <a:pPr>
              <a:buNone/>
            </a:pPr>
            <a:r>
              <a:rPr lang="en-US" altLang="ja-JP" sz="1100" dirty="0"/>
              <a:t>【</a:t>
            </a:r>
            <a:r>
              <a:rPr lang="ja-JP" altLang="en-US" sz="1100"/>
              <a:t>評価法３</a:t>
            </a:r>
            <a:r>
              <a:rPr lang="en-US" altLang="ja-JP" sz="1100" dirty="0"/>
              <a:t>】</a:t>
            </a:r>
            <a:r>
              <a:rPr lang="ja-JP" altLang="en-US" sz="1100"/>
              <a:t>さらに、洗濯槽内部の抗菌効果を確認するため、槽壁面から拭き取りサンプルを採取し、菌数を測定した。実施例</a:t>
            </a:r>
            <a:r>
              <a:rPr lang="en-US" altLang="ja-JP" sz="1100" dirty="0"/>
              <a:t>2</a:t>
            </a:r>
            <a:r>
              <a:rPr lang="ja-JP" altLang="en-US" sz="1100"/>
              <a:t>では槽内菌数の増加が抑制されており、連続洗濯後も槽内臭気の発生はほとんど認められなかった。</a:t>
            </a:r>
          </a:p>
        </p:txBody>
      </p:sp>
    </p:spTree>
    <p:extLst>
      <p:ext uri="{BB962C8B-B14F-4D97-AF65-F5344CB8AC3E}">
        <p14:creationId xmlns:p14="http://schemas.microsoft.com/office/powerpoint/2010/main" val="130498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93AF6-5581-972F-15E1-BBDFEF3975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35A79D-9631-218C-ABAB-FF151E156CA0}"/>
              </a:ext>
            </a:extLst>
          </p:cNvPr>
          <p:cNvSpPr>
            <a:spLocks noGrp="1"/>
          </p:cNvSpPr>
          <p:nvPr>
            <p:ph type="title"/>
          </p:nvPr>
        </p:nvSpPr>
        <p:spPr/>
        <p:txBody>
          <a:bodyPr/>
          <a:lstStyle/>
          <a:p>
            <a:r>
              <a:rPr lang="ja-JP" altLang="en-US"/>
              <a:t>自社評価の視点：価格に着目する</a:t>
            </a:r>
            <a:endParaRPr kumimoji="1" lang="ja-JP" altLang="en-US"/>
          </a:p>
        </p:txBody>
      </p:sp>
      <p:sp>
        <p:nvSpPr>
          <p:cNvPr id="3" name="フッター プレースホルダー 2">
            <a:extLst>
              <a:ext uri="{FF2B5EF4-FFF2-40B4-BE49-F238E27FC236}">
                <a16:creationId xmlns:a16="http://schemas.microsoft.com/office/drawing/2014/main" id="{CC9FD482-4C6B-5D7D-B54A-C2E939A435E5}"/>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2DE08B00-AD98-0837-2918-6E2A0A9BE077}"/>
              </a:ext>
            </a:extLst>
          </p:cNvPr>
          <p:cNvSpPr>
            <a:spLocks noGrp="1"/>
          </p:cNvSpPr>
          <p:nvPr>
            <p:ph type="sldNum" sz="quarter" idx="12"/>
          </p:nvPr>
        </p:nvSpPr>
        <p:spPr/>
        <p:txBody>
          <a:bodyPr/>
          <a:lstStyle/>
          <a:p>
            <a:fld id="{F48F7E16-ADB4-B142-B332-263287BED0B0}" type="slidenum">
              <a:rPr lang="ja-JP" altLang="en-US" smtClean="0"/>
              <a:pPr/>
              <a:t>24</a:t>
            </a:fld>
            <a:endParaRPr lang="ja-JP" altLang="en-US" dirty="0"/>
          </a:p>
        </p:txBody>
      </p:sp>
      <p:sp>
        <p:nvSpPr>
          <p:cNvPr id="9" name="テキスト ボックス 8">
            <a:extLst>
              <a:ext uri="{FF2B5EF4-FFF2-40B4-BE49-F238E27FC236}">
                <a16:creationId xmlns:a16="http://schemas.microsoft.com/office/drawing/2014/main" id="{DB14773C-E9FA-AACE-E541-D2AF5E45E1AA}"/>
              </a:ext>
            </a:extLst>
          </p:cNvPr>
          <p:cNvSpPr txBox="1"/>
          <p:nvPr/>
        </p:nvSpPr>
        <p:spPr>
          <a:xfrm>
            <a:off x="1073889" y="627319"/>
            <a:ext cx="7634176" cy="1200329"/>
          </a:xfrm>
          <a:prstGeom prst="rect">
            <a:avLst/>
          </a:prstGeom>
          <a:solidFill>
            <a:schemeClr val="bg2"/>
          </a:solidFill>
        </p:spPr>
        <p:txBody>
          <a:bodyPr wrap="square" rtlCol="0">
            <a:spAutoFit/>
          </a:bodyPr>
          <a:lstStyle/>
          <a:p>
            <a:r>
              <a:rPr lang="ja-JP" altLang="en-US" b="1"/>
              <a:t>原則</a:t>
            </a:r>
            <a:endParaRPr lang="en-US" altLang="ja-JP" b="1" dirty="0"/>
          </a:p>
          <a:p>
            <a:r>
              <a:rPr lang="ja-JP" altLang="en-US"/>
              <a:t>・競合商品は、必ず入手する。</a:t>
            </a:r>
            <a:endParaRPr lang="en-US" altLang="ja-JP" dirty="0"/>
          </a:p>
          <a:p>
            <a:r>
              <a:rPr lang="ja-JP" altLang="en-US"/>
              <a:t>・裏ルートで買えるような商社と付き合う。</a:t>
            </a:r>
            <a:endParaRPr lang="en-US" altLang="ja-JP" dirty="0"/>
          </a:p>
          <a:p>
            <a:r>
              <a:rPr lang="ja-JP" altLang="en-US"/>
              <a:t>・噂はかならず入手する。</a:t>
            </a:r>
            <a:endParaRPr lang="en-US" altLang="ja-JP" dirty="0"/>
          </a:p>
        </p:txBody>
      </p:sp>
      <p:sp>
        <p:nvSpPr>
          <p:cNvPr id="10" name="テキスト ボックス 9">
            <a:extLst>
              <a:ext uri="{FF2B5EF4-FFF2-40B4-BE49-F238E27FC236}">
                <a16:creationId xmlns:a16="http://schemas.microsoft.com/office/drawing/2014/main" id="{3E9C774D-5F74-EA51-CB73-68EB4E36D241}"/>
              </a:ext>
            </a:extLst>
          </p:cNvPr>
          <p:cNvSpPr txBox="1"/>
          <p:nvPr/>
        </p:nvSpPr>
        <p:spPr>
          <a:xfrm>
            <a:off x="939208" y="4362892"/>
            <a:ext cx="7641265" cy="1200329"/>
          </a:xfrm>
          <a:prstGeom prst="rect">
            <a:avLst/>
          </a:prstGeom>
          <a:solidFill>
            <a:schemeClr val="bg1">
              <a:lumMod val="95000"/>
            </a:schemeClr>
          </a:solidFill>
        </p:spPr>
        <p:txBody>
          <a:bodyPr wrap="square" rtlCol="0">
            <a:spAutoFit/>
          </a:bodyPr>
          <a:lstStyle/>
          <a:p>
            <a:r>
              <a:rPr lang="ja-JP" altLang="en-US" b="1"/>
              <a:t>自社評価の視点</a:t>
            </a:r>
            <a:endParaRPr lang="en-US" altLang="ja-JP" b="1" dirty="0"/>
          </a:p>
          <a:p>
            <a:r>
              <a:rPr lang="ja-JP" altLang="en-US"/>
              <a:t>・競合はいくらで売っているのか？</a:t>
            </a:r>
            <a:endParaRPr lang="en-US" altLang="ja-JP" dirty="0"/>
          </a:p>
          <a:p>
            <a:r>
              <a:rPr kumimoji="1" lang="ja-JP" altLang="en-US"/>
              <a:t>・競合はどこで作っているのか？社内か？委託か？国内か？海外か？</a:t>
            </a:r>
            <a:endParaRPr kumimoji="1" lang="en-US" altLang="ja-JP" dirty="0"/>
          </a:p>
          <a:p>
            <a:r>
              <a:rPr kumimoji="1" lang="ja-JP" altLang="en-US"/>
              <a:t>・競合は何ができないのか？</a:t>
            </a:r>
            <a:r>
              <a:rPr lang="ja-JP" altLang="en-US"/>
              <a:t>それはなぜか？</a:t>
            </a:r>
            <a:endParaRPr lang="en-US" altLang="ja-JP" dirty="0"/>
          </a:p>
        </p:txBody>
      </p:sp>
      <p:graphicFrame>
        <p:nvGraphicFramePr>
          <p:cNvPr id="5" name="表 4">
            <a:extLst>
              <a:ext uri="{FF2B5EF4-FFF2-40B4-BE49-F238E27FC236}">
                <a16:creationId xmlns:a16="http://schemas.microsoft.com/office/drawing/2014/main" id="{0B72085F-54DC-5F1A-8FCF-D44C9919FC69}"/>
              </a:ext>
            </a:extLst>
          </p:cNvPr>
          <p:cNvGraphicFramePr>
            <a:graphicFrameLocks noGrp="1"/>
          </p:cNvGraphicFramePr>
          <p:nvPr>
            <p:extLst>
              <p:ext uri="{D42A27DB-BD31-4B8C-83A1-F6EECF244321}">
                <p14:modId xmlns:p14="http://schemas.microsoft.com/office/powerpoint/2010/main" val="2215950616"/>
              </p:ext>
            </p:extLst>
          </p:nvPr>
        </p:nvGraphicFramePr>
        <p:xfrm>
          <a:off x="811027" y="2078269"/>
          <a:ext cx="7769445" cy="1656218"/>
        </p:xfrm>
        <a:graphic>
          <a:graphicData uri="http://schemas.openxmlformats.org/drawingml/2006/table">
            <a:tbl>
              <a:tblPr firstRow="1" bandRow="1">
                <a:tableStyleId>{5940675A-B579-460E-94D1-54222C63F5DA}</a:tableStyleId>
              </a:tblPr>
              <a:tblGrid>
                <a:gridCol w="1553889">
                  <a:extLst>
                    <a:ext uri="{9D8B030D-6E8A-4147-A177-3AD203B41FA5}">
                      <a16:colId xmlns:a16="http://schemas.microsoft.com/office/drawing/2014/main" val="3402589861"/>
                    </a:ext>
                  </a:extLst>
                </a:gridCol>
                <a:gridCol w="1553889">
                  <a:extLst>
                    <a:ext uri="{9D8B030D-6E8A-4147-A177-3AD203B41FA5}">
                      <a16:colId xmlns:a16="http://schemas.microsoft.com/office/drawing/2014/main" val="4015791514"/>
                    </a:ext>
                  </a:extLst>
                </a:gridCol>
                <a:gridCol w="1553889">
                  <a:extLst>
                    <a:ext uri="{9D8B030D-6E8A-4147-A177-3AD203B41FA5}">
                      <a16:colId xmlns:a16="http://schemas.microsoft.com/office/drawing/2014/main" val="4181380380"/>
                    </a:ext>
                  </a:extLst>
                </a:gridCol>
                <a:gridCol w="1553889">
                  <a:extLst>
                    <a:ext uri="{9D8B030D-6E8A-4147-A177-3AD203B41FA5}">
                      <a16:colId xmlns:a16="http://schemas.microsoft.com/office/drawing/2014/main" val="3500655524"/>
                    </a:ext>
                  </a:extLst>
                </a:gridCol>
                <a:gridCol w="1553889">
                  <a:extLst>
                    <a:ext uri="{9D8B030D-6E8A-4147-A177-3AD203B41FA5}">
                      <a16:colId xmlns:a16="http://schemas.microsoft.com/office/drawing/2014/main" val="4091637751"/>
                    </a:ext>
                  </a:extLst>
                </a:gridCol>
              </a:tblGrid>
              <a:tr h="370909">
                <a:tc>
                  <a:txBody>
                    <a:bodyPr/>
                    <a:lstStyle/>
                    <a:p>
                      <a:pPr algn="ctr"/>
                      <a:endParaRPr kumimoji="1" lang="ja-JP" altLang="en-US">
                        <a:solidFill>
                          <a:schemeClr val="tx1"/>
                        </a:solidFill>
                      </a:endParaRPr>
                    </a:p>
                  </a:txBody>
                  <a:tcPr anchor="ctr"/>
                </a:tc>
                <a:tc>
                  <a:txBody>
                    <a:bodyPr/>
                    <a:lstStyle/>
                    <a:p>
                      <a:pPr algn="ctr"/>
                      <a:r>
                        <a:rPr kumimoji="1" lang="ja-JP" altLang="en-US" sz="1800" b="1" u="none" strike="noStrike" kern="1200" cap="none" spc="0" normalizeH="0" baseline="0" noProof="0">
                          <a:ln>
                            <a:noFill/>
                          </a:ln>
                          <a:solidFill>
                            <a:schemeClr val="tx1"/>
                          </a:solidFill>
                          <a:effectLst/>
                          <a:uLnTx/>
                          <a:uFillTx/>
                        </a:rPr>
                        <a:t>自社</a:t>
                      </a:r>
                      <a:endParaRPr kumimoji="1" lang="ja-JP" altLang="en-US">
                        <a:solidFill>
                          <a:schemeClr val="tx1"/>
                        </a:solidFill>
                      </a:endParaRPr>
                    </a:p>
                  </a:txBody>
                  <a:tcPr anchor="ctr"/>
                </a:tc>
                <a:tc>
                  <a:txBody>
                    <a:bodyPr/>
                    <a:lstStyle/>
                    <a:p>
                      <a:pPr algn="ctr"/>
                      <a:r>
                        <a:rPr kumimoji="1" lang="ja-JP" altLang="en-US" sz="1800" b="1"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競合１</a:t>
                      </a:r>
                      <a:endParaRPr kumimoji="1" lang="ja-JP" altLang="en-US">
                        <a:solidFill>
                          <a:schemeClr val="tx1"/>
                        </a:solidFill>
                      </a:endParaRPr>
                    </a:p>
                  </a:txBody>
                  <a:tcPr anchor="ctr"/>
                </a:tc>
                <a:tc>
                  <a:txBody>
                    <a:bodyPr/>
                    <a:lstStyle/>
                    <a:p>
                      <a:pPr algn="ctr"/>
                      <a:r>
                        <a:rPr kumimoji="1" lang="ja-JP" altLang="en-US" sz="1800" b="1"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競合２</a:t>
                      </a:r>
                      <a:endParaRPr kumimoji="1" lang="ja-JP" altLang="en-US">
                        <a:solidFill>
                          <a:schemeClr val="tx1"/>
                        </a:solidFill>
                      </a:endParaRPr>
                    </a:p>
                  </a:txBody>
                  <a:tcPr anchor="ctr"/>
                </a:tc>
                <a:tc>
                  <a:txBody>
                    <a:bodyPr/>
                    <a:lstStyle/>
                    <a:p>
                      <a:pPr algn="ctr"/>
                      <a:r>
                        <a:rPr kumimoji="1" lang="ja-JP" altLang="en-US" sz="1800" b="1" i="0" u="none" strike="noStrike" kern="1200" cap="none" spc="0" normalizeH="0" baseline="0" noProof="0">
                          <a:ln>
                            <a:noFill/>
                          </a:ln>
                          <a:solidFill>
                            <a:prstClr val="black"/>
                          </a:solidFill>
                          <a:effectLst/>
                          <a:uLnTx/>
                          <a:uFillTx/>
                          <a:latin typeface="Calibri" panose="020F0502020204030204"/>
                          <a:ea typeface="メイリオ" panose="020B0604030504040204" pitchFamily="34" charset="-128"/>
                          <a:cs typeface="+mn-cs"/>
                        </a:rPr>
                        <a:t>競合３</a:t>
                      </a:r>
                      <a:endParaRPr kumimoji="1" lang="ja-JP" altLang="en-US">
                        <a:solidFill>
                          <a:schemeClr val="tx1"/>
                        </a:solidFill>
                      </a:endParaRPr>
                    </a:p>
                  </a:txBody>
                  <a:tcPr anchor="ctr"/>
                </a:tc>
                <a:extLst>
                  <a:ext uri="{0D108BD9-81ED-4DB2-BD59-A6C34878D82A}">
                    <a16:rowId xmlns:a16="http://schemas.microsoft.com/office/drawing/2014/main" val="2090106271"/>
                  </a:ext>
                </a:extLst>
              </a:tr>
              <a:tr h="370909">
                <a:tc>
                  <a:txBody>
                    <a:bodyPr/>
                    <a:lstStyle/>
                    <a:p>
                      <a:pPr algn="ctr"/>
                      <a:r>
                        <a:rPr kumimoji="1" lang="ja-JP" altLang="en-US" b="1">
                          <a:solidFill>
                            <a:schemeClr val="tx1"/>
                          </a:solidFill>
                        </a:rPr>
                        <a:t>価格</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extLst>
                  <a:ext uri="{0D108BD9-81ED-4DB2-BD59-A6C34878D82A}">
                    <a16:rowId xmlns:a16="http://schemas.microsoft.com/office/drawing/2014/main" val="3576380386"/>
                  </a:ext>
                </a:extLst>
              </a:tr>
              <a:tr h="370909">
                <a:tc>
                  <a:txBody>
                    <a:bodyPr/>
                    <a:lstStyle/>
                    <a:p>
                      <a:pPr algn="ctr"/>
                      <a:r>
                        <a:rPr kumimoji="1" lang="ja-JP" altLang="en-US" b="1">
                          <a:solidFill>
                            <a:schemeClr val="tx1"/>
                          </a:solidFill>
                        </a:rPr>
                        <a:t>生産法、</a:t>
                      </a:r>
                      <a:endParaRPr kumimoji="1" lang="en-US" altLang="ja-JP" b="1" dirty="0">
                        <a:solidFill>
                          <a:schemeClr val="tx1"/>
                        </a:solidFill>
                      </a:endParaRPr>
                    </a:p>
                    <a:p>
                      <a:pPr algn="ctr"/>
                      <a:r>
                        <a:rPr kumimoji="1" lang="ja-JP" altLang="en-US" b="1">
                          <a:solidFill>
                            <a:schemeClr val="tx1"/>
                          </a:solidFill>
                        </a:rPr>
                        <a:t>生産地、</a:t>
                      </a:r>
                      <a:endParaRPr kumimoji="1" lang="en-US" altLang="ja-JP" b="1" dirty="0">
                        <a:solidFill>
                          <a:schemeClr val="tx1"/>
                        </a:solidFill>
                      </a:endParaRPr>
                    </a:p>
                    <a:p>
                      <a:pPr algn="ctr"/>
                      <a:r>
                        <a:rPr kumimoji="1" lang="ja-JP" altLang="en-US" b="1">
                          <a:solidFill>
                            <a:schemeClr val="tx1"/>
                          </a:solidFill>
                        </a:rPr>
                        <a:t>材料</a:t>
                      </a: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tc>
                  <a:txBody>
                    <a:bodyPr/>
                    <a:lstStyle/>
                    <a:p>
                      <a:pPr algn="ctr"/>
                      <a:endParaRPr kumimoji="1" lang="ja-JP" altLang="en-US">
                        <a:solidFill>
                          <a:schemeClr val="tx1"/>
                        </a:solidFill>
                      </a:endParaRPr>
                    </a:p>
                  </a:txBody>
                  <a:tcPr anchor="ctr"/>
                </a:tc>
                <a:extLst>
                  <a:ext uri="{0D108BD9-81ED-4DB2-BD59-A6C34878D82A}">
                    <a16:rowId xmlns:a16="http://schemas.microsoft.com/office/drawing/2014/main" val="198386098"/>
                  </a:ext>
                </a:extLst>
              </a:tr>
            </a:tbl>
          </a:graphicData>
        </a:graphic>
      </p:graphicFrame>
    </p:spTree>
    <p:extLst>
      <p:ext uri="{BB962C8B-B14F-4D97-AF65-F5344CB8AC3E}">
        <p14:creationId xmlns:p14="http://schemas.microsoft.com/office/powerpoint/2010/main" val="207289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0D119-DC76-856F-DED8-36FDB9BE8DE5}"/>
              </a:ext>
            </a:extLst>
          </p:cNvPr>
          <p:cNvSpPr>
            <a:spLocks noGrp="1"/>
          </p:cNvSpPr>
          <p:nvPr>
            <p:ph type="title"/>
          </p:nvPr>
        </p:nvSpPr>
        <p:spPr/>
        <p:txBody>
          <a:bodyPr/>
          <a:lstStyle/>
          <a:p>
            <a:r>
              <a:rPr kumimoji="1" lang="ja-JP" altLang="en-US"/>
              <a:t>比較表をつくって整理する</a:t>
            </a:r>
          </a:p>
        </p:txBody>
      </p:sp>
      <p:sp>
        <p:nvSpPr>
          <p:cNvPr id="3" name="フッター プレースホルダー 2">
            <a:extLst>
              <a:ext uri="{FF2B5EF4-FFF2-40B4-BE49-F238E27FC236}">
                <a16:creationId xmlns:a16="http://schemas.microsoft.com/office/drawing/2014/main" id="{679A99E0-0DE0-19F6-B457-56CE181559CA}"/>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334C4D7E-85C8-A7EC-BC26-FE068F9F1611}"/>
              </a:ext>
            </a:extLst>
          </p:cNvPr>
          <p:cNvSpPr>
            <a:spLocks noGrp="1"/>
          </p:cNvSpPr>
          <p:nvPr>
            <p:ph type="sldNum" sz="quarter" idx="12"/>
          </p:nvPr>
        </p:nvSpPr>
        <p:spPr/>
        <p:txBody>
          <a:bodyPr/>
          <a:lstStyle/>
          <a:p>
            <a:fld id="{F48F7E16-ADB4-B142-B332-263287BED0B0}" type="slidenum">
              <a:rPr lang="ja-JP" altLang="en-US" smtClean="0"/>
              <a:pPr/>
              <a:t>25</a:t>
            </a:fld>
            <a:endParaRPr lang="ja-JP" altLang="en-US" dirty="0"/>
          </a:p>
        </p:txBody>
      </p:sp>
      <p:graphicFrame>
        <p:nvGraphicFramePr>
          <p:cNvPr id="5" name="表 4">
            <a:extLst>
              <a:ext uri="{FF2B5EF4-FFF2-40B4-BE49-F238E27FC236}">
                <a16:creationId xmlns:a16="http://schemas.microsoft.com/office/drawing/2014/main" id="{053C59FD-64F8-5C1A-8761-66E23DF1B5B3}"/>
              </a:ext>
            </a:extLst>
          </p:cNvPr>
          <p:cNvGraphicFramePr>
            <a:graphicFrameLocks noGrp="1"/>
          </p:cNvGraphicFramePr>
          <p:nvPr>
            <p:extLst>
              <p:ext uri="{D42A27DB-BD31-4B8C-83A1-F6EECF244321}">
                <p14:modId xmlns:p14="http://schemas.microsoft.com/office/powerpoint/2010/main" val="2342842621"/>
              </p:ext>
            </p:extLst>
          </p:nvPr>
        </p:nvGraphicFramePr>
        <p:xfrm>
          <a:off x="659220" y="653508"/>
          <a:ext cx="8761226" cy="4699000"/>
        </p:xfrm>
        <a:graphic>
          <a:graphicData uri="http://schemas.openxmlformats.org/drawingml/2006/table">
            <a:tbl>
              <a:tblPr firstRow="1" bandRow="1">
                <a:tableStyleId>{5940675A-B579-460E-94D1-54222C63F5DA}</a:tableStyleId>
              </a:tblPr>
              <a:tblGrid>
                <a:gridCol w="1325378">
                  <a:extLst>
                    <a:ext uri="{9D8B030D-6E8A-4147-A177-3AD203B41FA5}">
                      <a16:colId xmlns:a16="http://schemas.microsoft.com/office/drawing/2014/main" val="2289983687"/>
                    </a:ext>
                  </a:extLst>
                </a:gridCol>
                <a:gridCol w="2478616">
                  <a:extLst>
                    <a:ext uri="{9D8B030D-6E8A-4147-A177-3AD203B41FA5}">
                      <a16:colId xmlns:a16="http://schemas.microsoft.com/office/drawing/2014/main" val="529517223"/>
                    </a:ext>
                  </a:extLst>
                </a:gridCol>
                <a:gridCol w="2478616">
                  <a:extLst>
                    <a:ext uri="{9D8B030D-6E8A-4147-A177-3AD203B41FA5}">
                      <a16:colId xmlns:a16="http://schemas.microsoft.com/office/drawing/2014/main" val="2217773451"/>
                    </a:ext>
                  </a:extLst>
                </a:gridCol>
                <a:gridCol w="2478616">
                  <a:extLst>
                    <a:ext uri="{9D8B030D-6E8A-4147-A177-3AD203B41FA5}">
                      <a16:colId xmlns:a16="http://schemas.microsoft.com/office/drawing/2014/main" val="2014701921"/>
                    </a:ext>
                  </a:extLst>
                </a:gridCol>
              </a:tblGrid>
              <a:tr h="370840">
                <a:tc>
                  <a:txBody>
                    <a:bodyPr/>
                    <a:lstStyle/>
                    <a:p>
                      <a:endParaRPr kumimoji="1" lang="ja-JP" altLang="en-US"/>
                    </a:p>
                  </a:txBody>
                  <a:tcPr/>
                </a:tc>
                <a:tc>
                  <a:txBody>
                    <a:bodyPr/>
                    <a:lstStyle/>
                    <a:p>
                      <a:r>
                        <a:rPr kumimoji="1" lang="ja-JP" altLang="en-US"/>
                        <a:t>自社</a:t>
                      </a:r>
                      <a:br>
                        <a:rPr kumimoji="1" lang="en-US" altLang="ja-JP" dirty="0"/>
                      </a:br>
                      <a:r>
                        <a:rPr kumimoji="1" lang="ja-JP" altLang="en-US"/>
                        <a:t>（企画中のテーマ）</a:t>
                      </a:r>
                    </a:p>
                  </a:txBody>
                  <a:tcPr/>
                </a:tc>
                <a:tc>
                  <a:txBody>
                    <a:bodyPr/>
                    <a:lstStyle/>
                    <a:p>
                      <a:r>
                        <a:rPr kumimoji="1" lang="ja-JP" altLang="en-US"/>
                        <a:t>競合他社</a:t>
                      </a:r>
                      <a:endParaRPr kumimoji="1" lang="en-US" altLang="ja-JP" dirty="0"/>
                    </a:p>
                    <a:p>
                      <a:r>
                        <a:rPr kumimoji="1" lang="ja-JP" altLang="en-US"/>
                        <a:t>（以下記入例）</a:t>
                      </a:r>
                      <a:endParaRPr kumimoji="1" lang="en-US" altLang="ja-JP" dirty="0"/>
                    </a:p>
                  </a:txBody>
                  <a:tcPr/>
                </a:tc>
                <a:tc>
                  <a:txBody>
                    <a:bodyPr/>
                    <a:lstStyle/>
                    <a:p>
                      <a:r>
                        <a:rPr kumimoji="1" lang="ja-JP" altLang="en-US"/>
                        <a:t>実質的に同じと言えるか？評価コメント</a:t>
                      </a:r>
                    </a:p>
                  </a:txBody>
                  <a:tcPr/>
                </a:tc>
                <a:extLst>
                  <a:ext uri="{0D108BD9-81ED-4DB2-BD59-A6C34878D82A}">
                    <a16:rowId xmlns:a16="http://schemas.microsoft.com/office/drawing/2014/main" val="1213371325"/>
                  </a:ext>
                </a:extLst>
              </a:tr>
              <a:tr h="370840">
                <a:tc>
                  <a:txBody>
                    <a:bodyPr/>
                    <a:lstStyle/>
                    <a:p>
                      <a:r>
                        <a:rPr kumimoji="1" lang="en-US" altLang="ja-JP" dirty="0"/>
                        <a:t>WEB</a:t>
                      </a:r>
                      <a:r>
                        <a:rPr kumimoji="1" lang="ja-JP" altLang="en-US"/>
                        <a:t>上での顧客価値</a:t>
                      </a:r>
                    </a:p>
                  </a:txBody>
                  <a:tcPr/>
                </a:tc>
                <a:tc>
                  <a:txBody>
                    <a:bodyPr/>
                    <a:lstStyle/>
                    <a:p>
                      <a:r>
                        <a:rPr kumimoji="1" lang="ja-JP" altLang="en-US" sz="1400"/>
                        <a:t>ご記入下さい</a:t>
                      </a:r>
                    </a:p>
                  </a:txBody>
                  <a:tcPr/>
                </a:tc>
                <a:tc>
                  <a:txBody>
                    <a:bodyPr/>
                    <a:lstStyle/>
                    <a:p>
                      <a:r>
                        <a:rPr kumimoji="1" lang="ja-JP" altLang="en-US" sz="1400"/>
                        <a:t>部屋干し</a:t>
                      </a:r>
                    </a:p>
                  </a:txBody>
                  <a:tcPr/>
                </a:tc>
                <a:tc>
                  <a:txBody>
                    <a:bodyPr/>
                    <a:lstStyle/>
                    <a:p>
                      <a:r>
                        <a:rPr kumimoji="1" lang="ja-JP" altLang="en-US" sz="1400"/>
                        <a:t>ご記入下さい</a:t>
                      </a:r>
                    </a:p>
                  </a:txBody>
                  <a:tcPr/>
                </a:tc>
                <a:extLst>
                  <a:ext uri="{0D108BD9-81ED-4DB2-BD59-A6C34878D82A}">
                    <a16:rowId xmlns:a16="http://schemas.microsoft.com/office/drawing/2014/main" val="545766239"/>
                  </a:ext>
                </a:extLst>
              </a:tr>
              <a:tr h="370840">
                <a:tc>
                  <a:txBody>
                    <a:bodyPr/>
                    <a:lstStyle/>
                    <a:p>
                      <a:r>
                        <a:rPr kumimoji="1" lang="ja-JP" altLang="en-US"/>
                        <a:t>特許上での課題解決</a:t>
                      </a:r>
                    </a:p>
                  </a:txBody>
                  <a:tcPr/>
                </a:tc>
                <a:tc>
                  <a:txBody>
                    <a:bodyPr/>
                    <a:lstStyle/>
                    <a:p>
                      <a:r>
                        <a:rPr kumimoji="1" lang="ja-JP" altLang="en-US" sz="1400"/>
                        <a:t>ご記入下さい</a:t>
                      </a:r>
                    </a:p>
                  </a:txBody>
                  <a:tcPr/>
                </a:tc>
                <a:tc>
                  <a:txBody>
                    <a:bodyPr/>
                    <a:lstStyle/>
                    <a:p>
                      <a:r>
                        <a:rPr lang="ja-JP" altLang="en-US" sz="1400"/>
                        <a:t>抗菌剤と消臭成分を高分散界面活性剤中に安定配合し、</a:t>
                      </a:r>
                      <a:r>
                        <a:rPr lang="en" altLang="ja-JP" sz="1400" dirty="0"/>
                        <a:t>pH</a:t>
                      </a:r>
                      <a:r>
                        <a:rPr lang="ja-JP" altLang="en-US" sz="1400"/>
                        <a:t>制御と溶媒設計により衣類・洗濯水・槽内に抗菌層を形成する</a:t>
                      </a:r>
                      <a:endParaRPr kumimoji="1" lang="ja-JP" altLang="en-US" sz="1400"/>
                    </a:p>
                  </a:txBody>
                  <a:tcPr/>
                </a:tc>
                <a:tc>
                  <a:txBody>
                    <a:bodyPr/>
                    <a:lstStyle/>
                    <a:p>
                      <a:r>
                        <a:rPr kumimoji="1" lang="ja-JP" altLang="en-US" sz="1400"/>
                        <a:t>ご記入下さい</a:t>
                      </a:r>
                    </a:p>
                  </a:txBody>
                  <a:tcPr/>
                </a:tc>
                <a:extLst>
                  <a:ext uri="{0D108BD9-81ED-4DB2-BD59-A6C34878D82A}">
                    <a16:rowId xmlns:a16="http://schemas.microsoft.com/office/drawing/2014/main" val="1916059813"/>
                  </a:ext>
                </a:extLst>
              </a:tr>
              <a:tr h="370840">
                <a:tc>
                  <a:txBody>
                    <a:bodyPr/>
                    <a:lstStyle/>
                    <a:p>
                      <a:r>
                        <a:rPr kumimoji="1" lang="ja-JP" altLang="en-US"/>
                        <a:t>基盤技術</a:t>
                      </a:r>
                    </a:p>
                  </a:txBody>
                  <a:tcPr/>
                </a:tc>
                <a:tc>
                  <a:txBody>
                    <a:bodyPr/>
                    <a:lstStyle/>
                    <a:p>
                      <a:r>
                        <a:rPr kumimoji="1" lang="ja-JP" altLang="en-US" sz="1400"/>
                        <a:t>ご記入下さい</a:t>
                      </a:r>
                    </a:p>
                  </a:txBody>
                  <a:tcPr/>
                </a:tc>
                <a:tc>
                  <a:txBody>
                    <a:bodyPr/>
                    <a:lstStyle/>
                    <a:p>
                      <a:r>
                        <a:rPr kumimoji="1" lang="ja-JP" altLang="en-US" sz="1400"/>
                        <a:t>抗菌、消臭、高分散、界面活性剤、</a:t>
                      </a:r>
                      <a:r>
                        <a:rPr kumimoji="1" lang="en-US" altLang="ja-JP" sz="1400" dirty="0" err="1"/>
                        <a:t>ph</a:t>
                      </a:r>
                      <a:r>
                        <a:rPr kumimoji="1" lang="ja-JP" altLang="en-US" sz="1400"/>
                        <a:t>制御、溶媒設計</a:t>
                      </a:r>
                    </a:p>
                  </a:txBody>
                  <a:tcPr/>
                </a:tc>
                <a:tc>
                  <a:txBody>
                    <a:bodyPr/>
                    <a:lstStyle/>
                    <a:p>
                      <a:r>
                        <a:rPr kumimoji="1" lang="ja-JP" altLang="en-US" sz="1400"/>
                        <a:t>ご記入下さい</a:t>
                      </a:r>
                    </a:p>
                  </a:txBody>
                  <a:tcPr/>
                </a:tc>
                <a:extLst>
                  <a:ext uri="{0D108BD9-81ED-4DB2-BD59-A6C34878D82A}">
                    <a16:rowId xmlns:a16="http://schemas.microsoft.com/office/drawing/2014/main" val="465555392"/>
                  </a:ext>
                </a:extLst>
              </a:tr>
              <a:tr h="370840">
                <a:tc>
                  <a:txBody>
                    <a:bodyPr/>
                    <a:lstStyle/>
                    <a:p>
                      <a:r>
                        <a:rPr kumimoji="1" lang="ja-JP" altLang="en-US"/>
                        <a:t>評価技術</a:t>
                      </a:r>
                    </a:p>
                  </a:txBody>
                  <a:tcPr/>
                </a:tc>
                <a:tc>
                  <a:txBody>
                    <a:bodyPr/>
                    <a:lstStyle/>
                    <a:p>
                      <a:r>
                        <a:rPr kumimoji="1" lang="ja-JP" altLang="en-US" sz="1400"/>
                        <a:t>ご記入下さい</a:t>
                      </a:r>
                    </a:p>
                  </a:txBody>
                  <a:tcPr/>
                </a:tc>
                <a:tc>
                  <a:txBody>
                    <a:bodyPr/>
                    <a:lstStyle/>
                    <a:p>
                      <a:r>
                        <a:rPr lang="ja-JP" altLang="en-US" sz="1400"/>
                        <a:t>・</a:t>
                      </a:r>
                      <a:r>
                        <a:rPr lang="en" altLang="ja-JP" sz="1400" dirty="0"/>
                        <a:t>JIS</a:t>
                      </a:r>
                      <a:r>
                        <a:rPr lang="ja-JP" altLang="en-US" sz="1400"/>
                        <a:t>準拠の抗菌試験法</a:t>
                      </a:r>
                      <a:endParaRPr lang="en-US" altLang="ja-JP" sz="1400" dirty="0"/>
                    </a:p>
                    <a:p>
                      <a:r>
                        <a:rPr lang="ja-JP" altLang="en-US" sz="1400"/>
                        <a:t>・生乾き臭の発生抑制効果の評価、</a:t>
                      </a:r>
                      <a:endParaRPr lang="en-US" altLang="ja-JP" sz="1400" dirty="0"/>
                    </a:p>
                    <a:p>
                      <a:r>
                        <a:rPr lang="ja-JP" altLang="en-US" sz="1400"/>
                        <a:t>・槽壁面から拭き取りサンプルを採取し、菌数を測定</a:t>
                      </a:r>
                      <a:endParaRPr lang="en-US" altLang="ja-JP" sz="1400" dirty="0"/>
                    </a:p>
                    <a:p>
                      <a:endParaRPr kumimoji="1" lang="ja-JP" altLang="en-US" sz="1400"/>
                    </a:p>
                  </a:txBody>
                  <a:tcPr/>
                </a:tc>
                <a:tc>
                  <a:txBody>
                    <a:bodyPr/>
                    <a:lstStyle/>
                    <a:p>
                      <a:r>
                        <a:rPr kumimoji="1" lang="ja-JP" altLang="en-US" sz="1400"/>
                        <a:t>ご記入下さい</a:t>
                      </a:r>
                    </a:p>
                  </a:txBody>
                  <a:tcPr/>
                </a:tc>
                <a:extLst>
                  <a:ext uri="{0D108BD9-81ED-4DB2-BD59-A6C34878D82A}">
                    <a16:rowId xmlns:a16="http://schemas.microsoft.com/office/drawing/2014/main" val="1121589705"/>
                  </a:ext>
                </a:extLst>
              </a:tr>
              <a:tr h="370840">
                <a:tc>
                  <a:txBody>
                    <a:bodyPr/>
                    <a:lstStyle/>
                    <a:p>
                      <a:r>
                        <a:rPr kumimoji="1" lang="ja-JP" altLang="en-US"/>
                        <a:t>価格</a:t>
                      </a:r>
                    </a:p>
                  </a:txBody>
                  <a:tcPr/>
                </a:tc>
                <a:tc>
                  <a:txBody>
                    <a:bodyPr/>
                    <a:lstStyle/>
                    <a:p>
                      <a:endParaRPr kumimoji="1" lang="ja-JP" altLang="en-US" sz="1400"/>
                    </a:p>
                  </a:txBody>
                  <a:tcPr/>
                </a:tc>
                <a:tc>
                  <a:txBody>
                    <a:bodyPr/>
                    <a:lstStyle/>
                    <a:p>
                      <a:endParaRPr kumimoji="1" lang="ja-JP" altLang="en-US"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a:t>ご記入下さい</a:t>
                      </a:r>
                    </a:p>
                  </a:txBody>
                  <a:tcPr/>
                </a:tc>
                <a:extLst>
                  <a:ext uri="{0D108BD9-81ED-4DB2-BD59-A6C34878D82A}">
                    <a16:rowId xmlns:a16="http://schemas.microsoft.com/office/drawing/2014/main" val="2702786005"/>
                  </a:ext>
                </a:extLst>
              </a:tr>
            </a:tbl>
          </a:graphicData>
        </a:graphic>
      </p:graphicFrame>
      <p:sp>
        <p:nvSpPr>
          <p:cNvPr id="6" name="テキスト ボックス 5">
            <a:extLst>
              <a:ext uri="{FF2B5EF4-FFF2-40B4-BE49-F238E27FC236}">
                <a16:creationId xmlns:a16="http://schemas.microsoft.com/office/drawing/2014/main" id="{8D3E3BBF-F703-DE1D-C88D-7627A19C770B}"/>
              </a:ext>
            </a:extLst>
          </p:cNvPr>
          <p:cNvSpPr txBox="1"/>
          <p:nvPr/>
        </p:nvSpPr>
        <p:spPr>
          <a:xfrm>
            <a:off x="637953" y="5528931"/>
            <a:ext cx="8825024" cy="923330"/>
          </a:xfrm>
          <a:prstGeom prst="rect">
            <a:avLst/>
          </a:prstGeom>
          <a:solidFill>
            <a:schemeClr val="bg2"/>
          </a:solidFill>
          <a:ln>
            <a:solidFill>
              <a:schemeClr val="tx1"/>
            </a:solidFill>
          </a:ln>
        </p:spPr>
        <p:txBody>
          <a:bodyPr wrap="square" rtlCol="0">
            <a:spAutoFit/>
          </a:bodyPr>
          <a:lstStyle/>
          <a:p>
            <a:r>
              <a:rPr kumimoji="1" lang="ja-JP" altLang="en-US"/>
              <a:t>自社の</a:t>
            </a:r>
            <a:r>
              <a:rPr kumimoji="1" lang="en-US" altLang="ja-JP" dirty="0"/>
              <a:t>F</a:t>
            </a:r>
            <a:r>
              <a:rPr lang="ja-JP" altLang="en-US"/>
              <a:t>軸の有無や強さに関するコメント</a:t>
            </a:r>
            <a:endParaRPr lang="en-US" altLang="ja-JP" dirty="0"/>
          </a:p>
          <a:p>
            <a:endParaRPr kumimoji="1" lang="en-US" altLang="ja-JP" dirty="0"/>
          </a:p>
          <a:p>
            <a:endParaRPr kumimoji="1" lang="ja-JP" altLang="en-US"/>
          </a:p>
        </p:txBody>
      </p:sp>
    </p:spTree>
    <p:extLst>
      <p:ext uri="{BB962C8B-B14F-4D97-AF65-F5344CB8AC3E}">
        <p14:creationId xmlns:p14="http://schemas.microsoft.com/office/powerpoint/2010/main" val="222070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AA77C-8F7D-8625-F1DE-B7DB0DA3C9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0BB9F3-2E13-EF02-9F7E-C6EBD215DC74}"/>
              </a:ext>
            </a:extLst>
          </p:cNvPr>
          <p:cNvSpPr>
            <a:spLocks noGrp="1"/>
          </p:cNvSpPr>
          <p:nvPr>
            <p:ph type="title"/>
          </p:nvPr>
        </p:nvSpPr>
        <p:spPr/>
        <p:txBody>
          <a:bodyPr/>
          <a:lstStyle/>
          <a:p>
            <a:r>
              <a:rPr kumimoji="1" lang="ja-JP" altLang="en-US"/>
              <a:t>フォーマット</a:t>
            </a:r>
          </a:p>
        </p:txBody>
      </p:sp>
      <p:sp>
        <p:nvSpPr>
          <p:cNvPr id="3" name="フッター プレースホルダー 2">
            <a:extLst>
              <a:ext uri="{FF2B5EF4-FFF2-40B4-BE49-F238E27FC236}">
                <a16:creationId xmlns:a16="http://schemas.microsoft.com/office/drawing/2014/main" id="{4DA63DF2-0721-C953-1C8E-B24BA2B33D0A}"/>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B2DB85F5-F0BF-39B9-3C5C-849E145612C7}"/>
              </a:ext>
            </a:extLst>
          </p:cNvPr>
          <p:cNvSpPr>
            <a:spLocks noGrp="1"/>
          </p:cNvSpPr>
          <p:nvPr>
            <p:ph type="sldNum" sz="quarter" idx="12"/>
          </p:nvPr>
        </p:nvSpPr>
        <p:spPr/>
        <p:txBody>
          <a:bodyPr/>
          <a:lstStyle/>
          <a:p>
            <a:fld id="{F48F7E16-ADB4-B142-B332-263287BED0B0}" type="slidenum">
              <a:rPr lang="ja-JP" altLang="en-US" smtClean="0"/>
              <a:pPr/>
              <a:t>26</a:t>
            </a:fld>
            <a:endParaRPr lang="ja-JP" altLang="en-US" dirty="0"/>
          </a:p>
        </p:txBody>
      </p:sp>
      <p:graphicFrame>
        <p:nvGraphicFramePr>
          <p:cNvPr id="5" name="表 4">
            <a:extLst>
              <a:ext uri="{FF2B5EF4-FFF2-40B4-BE49-F238E27FC236}">
                <a16:creationId xmlns:a16="http://schemas.microsoft.com/office/drawing/2014/main" id="{67E4226C-9D65-12AC-C1A7-93C40DF2F678}"/>
              </a:ext>
            </a:extLst>
          </p:cNvPr>
          <p:cNvGraphicFramePr>
            <a:graphicFrameLocks noGrp="1"/>
          </p:cNvGraphicFramePr>
          <p:nvPr>
            <p:extLst>
              <p:ext uri="{D42A27DB-BD31-4B8C-83A1-F6EECF244321}">
                <p14:modId xmlns:p14="http://schemas.microsoft.com/office/powerpoint/2010/main" val="876489389"/>
              </p:ext>
            </p:extLst>
          </p:nvPr>
        </p:nvGraphicFramePr>
        <p:xfrm>
          <a:off x="659220" y="653508"/>
          <a:ext cx="8761226" cy="3307080"/>
        </p:xfrm>
        <a:graphic>
          <a:graphicData uri="http://schemas.openxmlformats.org/drawingml/2006/table">
            <a:tbl>
              <a:tblPr firstRow="1" bandRow="1">
                <a:tableStyleId>{5940675A-B579-460E-94D1-54222C63F5DA}</a:tableStyleId>
              </a:tblPr>
              <a:tblGrid>
                <a:gridCol w="1325378">
                  <a:extLst>
                    <a:ext uri="{9D8B030D-6E8A-4147-A177-3AD203B41FA5}">
                      <a16:colId xmlns:a16="http://schemas.microsoft.com/office/drawing/2014/main" val="2289983687"/>
                    </a:ext>
                  </a:extLst>
                </a:gridCol>
                <a:gridCol w="2478616">
                  <a:extLst>
                    <a:ext uri="{9D8B030D-6E8A-4147-A177-3AD203B41FA5}">
                      <a16:colId xmlns:a16="http://schemas.microsoft.com/office/drawing/2014/main" val="529517223"/>
                    </a:ext>
                  </a:extLst>
                </a:gridCol>
                <a:gridCol w="2478616">
                  <a:extLst>
                    <a:ext uri="{9D8B030D-6E8A-4147-A177-3AD203B41FA5}">
                      <a16:colId xmlns:a16="http://schemas.microsoft.com/office/drawing/2014/main" val="2217773451"/>
                    </a:ext>
                  </a:extLst>
                </a:gridCol>
                <a:gridCol w="2478616">
                  <a:extLst>
                    <a:ext uri="{9D8B030D-6E8A-4147-A177-3AD203B41FA5}">
                      <a16:colId xmlns:a16="http://schemas.microsoft.com/office/drawing/2014/main" val="2014701921"/>
                    </a:ext>
                  </a:extLst>
                </a:gridCol>
              </a:tblGrid>
              <a:tr h="370840">
                <a:tc>
                  <a:txBody>
                    <a:bodyPr/>
                    <a:lstStyle/>
                    <a:p>
                      <a:endParaRPr kumimoji="1" lang="ja-JP" altLang="en-US"/>
                    </a:p>
                  </a:txBody>
                  <a:tcPr/>
                </a:tc>
                <a:tc>
                  <a:txBody>
                    <a:bodyPr/>
                    <a:lstStyle/>
                    <a:p>
                      <a:r>
                        <a:rPr kumimoji="1" lang="ja-JP" altLang="en-US"/>
                        <a:t>自社</a:t>
                      </a:r>
                      <a:br>
                        <a:rPr kumimoji="1" lang="en-US" altLang="ja-JP" dirty="0"/>
                      </a:br>
                      <a:r>
                        <a:rPr kumimoji="1" lang="ja-JP" altLang="en-US"/>
                        <a:t>（企画中のテーマ）</a:t>
                      </a:r>
                    </a:p>
                  </a:txBody>
                  <a:tcPr/>
                </a:tc>
                <a:tc>
                  <a:txBody>
                    <a:bodyPr/>
                    <a:lstStyle/>
                    <a:p>
                      <a:r>
                        <a:rPr kumimoji="1" lang="ja-JP" altLang="en-US"/>
                        <a:t>競合他社</a:t>
                      </a:r>
                      <a:endParaRPr kumimoji="1" lang="en-US" altLang="ja-JP" dirty="0"/>
                    </a:p>
                    <a:p>
                      <a:r>
                        <a:rPr kumimoji="1" lang="ja-JP" altLang="en-US" sz="1000"/>
                        <a:t>（複数ある場合項目を増やして下さい）</a:t>
                      </a:r>
                      <a:endParaRPr kumimoji="1" lang="en-US" altLang="ja-JP" sz="1000" dirty="0"/>
                    </a:p>
                  </a:txBody>
                  <a:tcPr/>
                </a:tc>
                <a:tc>
                  <a:txBody>
                    <a:bodyPr/>
                    <a:lstStyle/>
                    <a:p>
                      <a:r>
                        <a:rPr kumimoji="1" lang="ja-JP" altLang="en-US"/>
                        <a:t>実質的に同じと言えるか？評価コメント</a:t>
                      </a:r>
                    </a:p>
                  </a:txBody>
                  <a:tcPr/>
                </a:tc>
                <a:extLst>
                  <a:ext uri="{0D108BD9-81ED-4DB2-BD59-A6C34878D82A}">
                    <a16:rowId xmlns:a16="http://schemas.microsoft.com/office/drawing/2014/main" val="1213371325"/>
                  </a:ext>
                </a:extLst>
              </a:tr>
              <a:tr h="370840">
                <a:tc>
                  <a:txBody>
                    <a:bodyPr/>
                    <a:lstStyle/>
                    <a:p>
                      <a:r>
                        <a:rPr kumimoji="1" lang="en-US" altLang="ja-JP" dirty="0"/>
                        <a:t>WEB</a:t>
                      </a:r>
                      <a:r>
                        <a:rPr kumimoji="1" lang="ja-JP" altLang="en-US"/>
                        <a:t>上での顧客価値</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extLst>
                  <a:ext uri="{0D108BD9-81ED-4DB2-BD59-A6C34878D82A}">
                    <a16:rowId xmlns:a16="http://schemas.microsoft.com/office/drawing/2014/main" val="545766239"/>
                  </a:ext>
                </a:extLst>
              </a:tr>
              <a:tr h="370840">
                <a:tc>
                  <a:txBody>
                    <a:bodyPr/>
                    <a:lstStyle/>
                    <a:p>
                      <a:r>
                        <a:rPr kumimoji="1" lang="ja-JP" altLang="en-US"/>
                        <a:t>特許上での課題解決</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extLst>
                  <a:ext uri="{0D108BD9-81ED-4DB2-BD59-A6C34878D82A}">
                    <a16:rowId xmlns:a16="http://schemas.microsoft.com/office/drawing/2014/main" val="1916059813"/>
                  </a:ext>
                </a:extLst>
              </a:tr>
              <a:tr h="370840">
                <a:tc>
                  <a:txBody>
                    <a:bodyPr/>
                    <a:lstStyle/>
                    <a:p>
                      <a:r>
                        <a:rPr kumimoji="1" lang="ja-JP" altLang="en-US"/>
                        <a:t>基盤技術</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extLst>
                  <a:ext uri="{0D108BD9-81ED-4DB2-BD59-A6C34878D82A}">
                    <a16:rowId xmlns:a16="http://schemas.microsoft.com/office/drawing/2014/main" val="465555392"/>
                  </a:ext>
                </a:extLst>
              </a:tr>
              <a:tr h="370840">
                <a:tc>
                  <a:txBody>
                    <a:bodyPr/>
                    <a:lstStyle/>
                    <a:p>
                      <a:r>
                        <a:rPr kumimoji="1" lang="ja-JP" altLang="en-US"/>
                        <a:t>評価技術</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tc>
                  <a:txBody>
                    <a:bodyPr/>
                    <a:lstStyle/>
                    <a:p>
                      <a:r>
                        <a:rPr kumimoji="1" lang="ja-JP" altLang="en-US" sz="1400"/>
                        <a:t>ご記入下さい</a:t>
                      </a:r>
                    </a:p>
                  </a:txBody>
                  <a:tcPr/>
                </a:tc>
                <a:extLst>
                  <a:ext uri="{0D108BD9-81ED-4DB2-BD59-A6C34878D82A}">
                    <a16:rowId xmlns:a16="http://schemas.microsoft.com/office/drawing/2014/main" val="1121589705"/>
                  </a:ext>
                </a:extLst>
              </a:tr>
              <a:tr h="370840">
                <a:tc>
                  <a:txBody>
                    <a:bodyPr/>
                    <a:lstStyle/>
                    <a:p>
                      <a:r>
                        <a:rPr kumimoji="1" lang="ja-JP" altLang="en-US"/>
                        <a:t>価格</a:t>
                      </a:r>
                    </a:p>
                  </a:txBody>
                  <a:tcPr/>
                </a:tc>
                <a:tc>
                  <a:txBody>
                    <a:bodyPr/>
                    <a:lstStyle/>
                    <a:p>
                      <a:endParaRPr kumimoji="1" lang="ja-JP" altLang="en-US" sz="1400"/>
                    </a:p>
                  </a:txBody>
                  <a:tcPr/>
                </a:tc>
                <a:tc>
                  <a:txBody>
                    <a:bodyPr/>
                    <a:lstStyle/>
                    <a:p>
                      <a:endParaRPr kumimoji="1" lang="ja-JP" altLang="en-US" sz="1400"/>
                    </a:p>
                  </a:txBody>
                  <a:tcPr/>
                </a:tc>
                <a:tc>
                  <a:txBody>
                    <a:bodyPr/>
                    <a:lstStyle/>
                    <a:p>
                      <a:endParaRPr kumimoji="1" lang="ja-JP" altLang="en-US" sz="1400"/>
                    </a:p>
                  </a:txBody>
                  <a:tcPr/>
                </a:tc>
                <a:extLst>
                  <a:ext uri="{0D108BD9-81ED-4DB2-BD59-A6C34878D82A}">
                    <a16:rowId xmlns:a16="http://schemas.microsoft.com/office/drawing/2014/main" val="2541743135"/>
                  </a:ext>
                </a:extLst>
              </a:tr>
            </a:tbl>
          </a:graphicData>
        </a:graphic>
      </p:graphicFrame>
      <p:sp>
        <p:nvSpPr>
          <p:cNvPr id="6" name="テキスト ボックス 5">
            <a:extLst>
              <a:ext uri="{FF2B5EF4-FFF2-40B4-BE49-F238E27FC236}">
                <a16:creationId xmlns:a16="http://schemas.microsoft.com/office/drawing/2014/main" id="{3C708B93-19BF-0E64-41F2-8062764EFF12}"/>
              </a:ext>
            </a:extLst>
          </p:cNvPr>
          <p:cNvSpPr txBox="1"/>
          <p:nvPr/>
        </p:nvSpPr>
        <p:spPr>
          <a:xfrm>
            <a:off x="606055" y="5050465"/>
            <a:ext cx="8825024" cy="923330"/>
          </a:xfrm>
          <a:prstGeom prst="rect">
            <a:avLst/>
          </a:prstGeom>
          <a:solidFill>
            <a:schemeClr val="bg2"/>
          </a:solidFill>
          <a:ln>
            <a:solidFill>
              <a:schemeClr val="tx1"/>
            </a:solidFill>
          </a:ln>
        </p:spPr>
        <p:txBody>
          <a:bodyPr wrap="square" rtlCol="0">
            <a:spAutoFit/>
          </a:bodyPr>
          <a:lstStyle/>
          <a:p>
            <a:r>
              <a:rPr lang="ja-JP" altLang="en-US"/>
              <a:t>自社の</a:t>
            </a:r>
            <a:r>
              <a:rPr kumimoji="1" lang="en-US" altLang="ja-JP" dirty="0"/>
              <a:t>F</a:t>
            </a:r>
            <a:r>
              <a:rPr lang="ja-JP" altLang="en-US"/>
              <a:t>軸の有無や強さに関するコメント</a:t>
            </a:r>
            <a:endParaRPr lang="en-US" altLang="ja-JP" dirty="0"/>
          </a:p>
          <a:p>
            <a:endParaRPr kumimoji="1" lang="en-US" altLang="ja-JP" dirty="0"/>
          </a:p>
          <a:p>
            <a:endParaRPr kumimoji="1" lang="ja-JP" altLang="en-US"/>
          </a:p>
        </p:txBody>
      </p:sp>
    </p:spTree>
    <p:extLst>
      <p:ext uri="{BB962C8B-B14F-4D97-AF65-F5344CB8AC3E}">
        <p14:creationId xmlns:p14="http://schemas.microsoft.com/office/powerpoint/2010/main" val="75000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D4B3F-C52B-ECE3-6DBE-09394802EDD3}"/>
              </a:ext>
            </a:extLst>
          </p:cNvPr>
          <p:cNvSpPr>
            <a:spLocks noGrp="1"/>
          </p:cNvSpPr>
          <p:nvPr>
            <p:ph type="title"/>
          </p:nvPr>
        </p:nvSpPr>
        <p:spPr/>
        <p:txBody>
          <a:bodyPr/>
          <a:lstStyle/>
          <a:p>
            <a:r>
              <a:rPr kumimoji="1" lang="ja-JP" altLang="en-US"/>
              <a:t>競合評価の活用時期</a:t>
            </a:r>
          </a:p>
        </p:txBody>
      </p:sp>
      <p:sp>
        <p:nvSpPr>
          <p:cNvPr id="3" name="テキスト プレースホルダー 2">
            <a:extLst>
              <a:ext uri="{FF2B5EF4-FFF2-40B4-BE49-F238E27FC236}">
                <a16:creationId xmlns:a16="http://schemas.microsoft.com/office/drawing/2014/main" id="{67305BA8-DBFC-96B4-A709-FB342DD19120}"/>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5069C3A-407C-41B8-CD10-782068DEFCA5}"/>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5" name="スライド番号プレースホルダー 4">
            <a:extLst>
              <a:ext uri="{FF2B5EF4-FFF2-40B4-BE49-F238E27FC236}">
                <a16:creationId xmlns:a16="http://schemas.microsoft.com/office/drawing/2014/main" id="{CA086E67-946E-4E3A-CB47-D8F036B3B481}"/>
              </a:ext>
            </a:extLst>
          </p:cNvPr>
          <p:cNvSpPr>
            <a:spLocks noGrp="1"/>
          </p:cNvSpPr>
          <p:nvPr>
            <p:ph type="sldNum" sz="quarter" idx="12"/>
          </p:nvPr>
        </p:nvSpPr>
        <p:spPr/>
        <p:txBody>
          <a:bodyPr/>
          <a:lstStyle/>
          <a:p>
            <a:fld id="{F48F7E16-ADB4-B142-B332-263287BED0B0}" type="slidenum">
              <a:rPr lang="ja-JP" altLang="en-US" smtClean="0"/>
              <a:pPr/>
              <a:t>27</a:t>
            </a:fld>
            <a:endParaRPr lang="ja-JP" altLang="en-US"/>
          </a:p>
        </p:txBody>
      </p:sp>
    </p:spTree>
    <p:extLst>
      <p:ext uri="{BB962C8B-B14F-4D97-AF65-F5344CB8AC3E}">
        <p14:creationId xmlns:p14="http://schemas.microsoft.com/office/powerpoint/2010/main" val="129665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AD54C-6C98-E4BC-7875-E77B1356FFF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514842-8C46-6A91-694B-2281CC8436B0}"/>
              </a:ext>
            </a:extLst>
          </p:cNvPr>
          <p:cNvSpPr>
            <a:spLocks noGrp="1"/>
          </p:cNvSpPr>
          <p:nvPr>
            <p:ph type="title"/>
          </p:nvPr>
        </p:nvSpPr>
        <p:spPr/>
        <p:txBody>
          <a:bodyPr/>
          <a:lstStyle/>
          <a:p>
            <a:r>
              <a:rPr kumimoji="1" lang="ja-JP" altLang="en-US"/>
              <a:t>評価の前提条件　</a:t>
            </a:r>
            <a:r>
              <a:rPr kumimoji="1" lang="en-US" altLang="ja-JP" dirty="0"/>
              <a:t>F</a:t>
            </a:r>
            <a:r>
              <a:rPr kumimoji="1" lang="ja-JP" altLang="en-US"/>
              <a:t>軸のための調査</a:t>
            </a:r>
          </a:p>
        </p:txBody>
      </p:sp>
      <p:sp>
        <p:nvSpPr>
          <p:cNvPr id="3" name="フッター プレースホルダー 2">
            <a:extLst>
              <a:ext uri="{FF2B5EF4-FFF2-40B4-BE49-F238E27FC236}">
                <a16:creationId xmlns:a16="http://schemas.microsoft.com/office/drawing/2014/main" id="{2A6D9AFC-F71A-AB64-AD46-EF904368FC3B}"/>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14BA9C06-DDE2-5209-B288-40278BDB78B3}"/>
              </a:ext>
            </a:extLst>
          </p:cNvPr>
          <p:cNvSpPr>
            <a:spLocks noGrp="1"/>
          </p:cNvSpPr>
          <p:nvPr>
            <p:ph type="sldNum" sz="quarter" idx="12"/>
          </p:nvPr>
        </p:nvSpPr>
        <p:spPr/>
        <p:txBody>
          <a:bodyPr/>
          <a:lstStyle/>
          <a:p>
            <a:fld id="{F48F7E16-ADB4-B142-B332-263287BED0B0}" type="slidenum">
              <a:rPr lang="ja-JP" altLang="en-US" smtClean="0"/>
              <a:pPr/>
              <a:t>28</a:t>
            </a:fld>
            <a:endParaRPr lang="ja-JP" altLang="en-US" dirty="0"/>
          </a:p>
        </p:txBody>
      </p:sp>
      <p:sp>
        <p:nvSpPr>
          <p:cNvPr id="14" name="正方形/長方形 13">
            <a:extLst>
              <a:ext uri="{FF2B5EF4-FFF2-40B4-BE49-F238E27FC236}">
                <a16:creationId xmlns:a16="http://schemas.microsoft.com/office/drawing/2014/main" id="{3BE0E250-4790-6380-D1FB-0F3FB82A4DEF}"/>
              </a:ext>
            </a:extLst>
          </p:cNvPr>
          <p:cNvSpPr/>
          <p:nvPr/>
        </p:nvSpPr>
        <p:spPr>
          <a:xfrm>
            <a:off x="4953003" y="830905"/>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b="1" dirty="0"/>
              <a:t>①</a:t>
            </a:r>
            <a:r>
              <a:rPr kumimoji="1" lang="ja-JP" altLang="en-US" sz="2400" b="1"/>
              <a:t>研究開発課題</a:t>
            </a:r>
          </a:p>
        </p:txBody>
      </p:sp>
      <p:sp>
        <p:nvSpPr>
          <p:cNvPr id="15" name="正方形/長方形 14">
            <a:extLst>
              <a:ext uri="{FF2B5EF4-FFF2-40B4-BE49-F238E27FC236}">
                <a16:creationId xmlns:a16="http://schemas.microsoft.com/office/drawing/2014/main" id="{CD271799-68CC-405D-7979-F65B6904A443}"/>
              </a:ext>
            </a:extLst>
          </p:cNvPr>
          <p:cNvSpPr/>
          <p:nvPr/>
        </p:nvSpPr>
        <p:spPr>
          <a:xfrm>
            <a:off x="4953003" y="1728901"/>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b="1" dirty="0"/>
              <a:t>②</a:t>
            </a:r>
            <a:r>
              <a:rPr lang="ja-JP" altLang="en-US" sz="2400" b="1"/>
              <a:t>生産・製造上の課題</a:t>
            </a:r>
            <a:endParaRPr kumimoji="1" lang="ja-JP" altLang="en-US" sz="2400" b="1"/>
          </a:p>
        </p:txBody>
      </p:sp>
      <p:sp>
        <p:nvSpPr>
          <p:cNvPr id="16" name="正方形/長方形 15">
            <a:extLst>
              <a:ext uri="{FF2B5EF4-FFF2-40B4-BE49-F238E27FC236}">
                <a16:creationId xmlns:a16="http://schemas.microsoft.com/office/drawing/2014/main" id="{670E9F54-006C-94C1-4D8A-D5115445A92D}"/>
              </a:ext>
            </a:extLst>
          </p:cNvPr>
          <p:cNvSpPr/>
          <p:nvPr/>
        </p:nvSpPr>
        <p:spPr>
          <a:xfrm>
            <a:off x="4953002" y="2641284"/>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b="1" dirty="0"/>
              <a:t>③</a:t>
            </a:r>
            <a:r>
              <a:rPr lang="ja-JP" altLang="en-US" sz="2400" b="1"/>
              <a:t>評価課題</a:t>
            </a:r>
            <a:endParaRPr kumimoji="1" lang="ja-JP" altLang="en-US" sz="2400" b="1"/>
          </a:p>
        </p:txBody>
      </p:sp>
      <p:sp>
        <p:nvSpPr>
          <p:cNvPr id="17" name="正方形/長方形 16">
            <a:extLst>
              <a:ext uri="{FF2B5EF4-FFF2-40B4-BE49-F238E27FC236}">
                <a16:creationId xmlns:a16="http://schemas.microsoft.com/office/drawing/2014/main" id="{DE712555-818C-3EDD-5F48-A812A9AC3DC8}"/>
              </a:ext>
            </a:extLst>
          </p:cNvPr>
          <p:cNvSpPr/>
          <p:nvPr/>
        </p:nvSpPr>
        <p:spPr>
          <a:xfrm>
            <a:off x="4952999" y="4382106"/>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b="1" dirty="0"/>
              <a:t>⑤</a:t>
            </a:r>
            <a:r>
              <a:rPr kumimoji="1" lang="ja-JP" altLang="en-US" sz="2400" b="1"/>
              <a:t>競合調査</a:t>
            </a:r>
          </a:p>
        </p:txBody>
      </p:sp>
      <p:sp>
        <p:nvSpPr>
          <p:cNvPr id="18" name="正方形/長方形 17">
            <a:extLst>
              <a:ext uri="{FF2B5EF4-FFF2-40B4-BE49-F238E27FC236}">
                <a16:creationId xmlns:a16="http://schemas.microsoft.com/office/drawing/2014/main" id="{F6604374-F91E-3E4E-587E-1494A78FD433}"/>
              </a:ext>
            </a:extLst>
          </p:cNvPr>
          <p:cNvSpPr/>
          <p:nvPr/>
        </p:nvSpPr>
        <p:spPr>
          <a:xfrm>
            <a:off x="4953000" y="3537419"/>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b="1" dirty="0"/>
              <a:t>④F</a:t>
            </a:r>
            <a:r>
              <a:rPr lang="ja-JP" altLang="en-US" sz="2400" b="1"/>
              <a:t>軸の考案</a:t>
            </a:r>
            <a:endParaRPr kumimoji="1" lang="ja-JP" altLang="en-US" sz="2400" b="1"/>
          </a:p>
        </p:txBody>
      </p:sp>
      <p:sp>
        <p:nvSpPr>
          <p:cNvPr id="19" name="正方形/長方形 18">
            <a:extLst>
              <a:ext uri="{FF2B5EF4-FFF2-40B4-BE49-F238E27FC236}">
                <a16:creationId xmlns:a16="http://schemas.microsoft.com/office/drawing/2014/main" id="{F8FEB870-5623-4E75-4725-530746BD9547}"/>
              </a:ext>
            </a:extLst>
          </p:cNvPr>
          <p:cNvSpPr/>
          <p:nvPr/>
        </p:nvSpPr>
        <p:spPr>
          <a:xfrm>
            <a:off x="4952998" y="5261901"/>
            <a:ext cx="3630865" cy="5934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b="1" dirty="0"/>
              <a:t>⑥F</a:t>
            </a:r>
            <a:r>
              <a:rPr lang="ja-JP" altLang="en-US" sz="2400" b="1"/>
              <a:t>軸の有無チェック</a:t>
            </a:r>
            <a:endParaRPr kumimoji="1" lang="ja-JP" altLang="en-US" sz="2400" b="1"/>
          </a:p>
        </p:txBody>
      </p:sp>
      <p:sp>
        <p:nvSpPr>
          <p:cNvPr id="20" name="左中かっこ 19">
            <a:extLst>
              <a:ext uri="{FF2B5EF4-FFF2-40B4-BE49-F238E27FC236}">
                <a16:creationId xmlns:a16="http://schemas.microsoft.com/office/drawing/2014/main" id="{A55AFD50-9A57-54BD-423D-5AF34D5C352A}"/>
              </a:ext>
            </a:extLst>
          </p:cNvPr>
          <p:cNvSpPr/>
          <p:nvPr/>
        </p:nvSpPr>
        <p:spPr>
          <a:xfrm>
            <a:off x="4253027" y="857909"/>
            <a:ext cx="542611" cy="2506129"/>
          </a:xfrm>
          <a:prstGeom prst="leftBrace">
            <a:avLst>
              <a:gd name="adj1" fmla="val 8333"/>
              <a:gd name="adj2" fmla="val 12712"/>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cxnSp>
        <p:nvCxnSpPr>
          <p:cNvPr id="22" name="カギ線コネクタ 21">
            <a:extLst>
              <a:ext uri="{FF2B5EF4-FFF2-40B4-BE49-F238E27FC236}">
                <a16:creationId xmlns:a16="http://schemas.microsoft.com/office/drawing/2014/main" id="{D5E95763-650A-D0CA-0528-585BB9F62933}"/>
              </a:ext>
            </a:extLst>
          </p:cNvPr>
          <p:cNvCxnSpPr>
            <a:cxnSpLocks/>
            <a:stCxn id="19" idx="3"/>
            <a:endCxn id="18" idx="3"/>
          </p:cNvCxnSpPr>
          <p:nvPr/>
        </p:nvCxnSpPr>
        <p:spPr>
          <a:xfrm flipV="1">
            <a:off x="8583863" y="3834137"/>
            <a:ext cx="2" cy="1724482"/>
          </a:xfrm>
          <a:prstGeom prst="bentConnector3">
            <a:avLst>
              <a:gd name="adj1" fmla="val 11430100000"/>
            </a:avLst>
          </a:prstGeom>
          <a:ln>
            <a:tailEnd type="triangle"/>
          </a:ln>
        </p:spPr>
        <p:style>
          <a:lnRef idx="2">
            <a:schemeClr val="dk1"/>
          </a:lnRef>
          <a:fillRef idx="0">
            <a:schemeClr val="dk1"/>
          </a:fillRef>
          <a:effectRef idx="1">
            <a:schemeClr val="dk1"/>
          </a:effectRef>
          <a:fontRef idx="minor">
            <a:schemeClr val="tx1"/>
          </a:fontRef>
        </p:style>
      </p:cxnSp>
      <p:sp>
        <p:nvSpPr>
          <p:cNvPr id="23" name="テキスト ボックス 22">
            <a:extLst>
              <a:ext uri="{FF2B5EF4-FFF2-40B4-BE49-F238E27FC236}">
                <a16:creationId xmlns:a16="http://schemas.microsoft.com/office/drawing/2014/main" id="{3A76386E-1BF4-E0AC-AB72-8F85B1EF0B9C}"/>
              </a:ext>
            </a:extLst>
          </p:cNvPr>
          <p:cNvSpPr txBox="1"/>
          <p:nvPr/>
        </p:nvSpPr>
        <p:spPr>
          <a:xfrm>
            <a:off x="8844008" y="3834136"/>
            <a:ext cx="738664" cy="1813958"/>
          </a:xfrm>
          <a:prstGeom prst="rect">
            <a:avLst/>
          </a:prstGeom>
          <a:noFill/>
        </p:spPr>
        <p:txBody>
          <a:bodyPr vert="eaVert" wrap="none" rtlCol="0">
            <a:spAutoFit/>
          </a:bodyPr>
          <a:lstStyle/>
          <a:p>
            <a:r>
              <a:rPr kumimoji="1" lang="en-US" altLang="ja-JP" dirty="0"/>
              <a:t>F</a:t>
            </a:r>
            <a:r>
              <a:rPr kumimoji="1" lang="ja-JP" altLang="en-US"/>
              <a:t>軸がない場合、</a:t>
            </a:r>
            <a:endParaRPr kumimoji="1" lang="en-US" altLang="ja-JP" dirty="0"/>
          </a:p>
          <a:p>
            <a:r>
              <a:rPr kumimoji="1" lang="ja-JP" altLang="en-US"/>
              <a:t>やりなおし</a:t>
            </a:r>
          </a:p>
        </p:txBody>
      </p:sp>
      <p:sp>
        <p:nvSpPr>
          <p:cNvPr id="25" name="テキスト ボックス 24">
            <a:extLst>
              <a:ext uri="{FF2B5EF4-FFF2-40B4-BE49-F238E27FC236}">
                <a16:creationId xmlns:a16="http://schemas.microsoft.com/office/drawing/2014/main" id="{A985DEEB-22AA-911B-3FFE-EE886FBF4AE6}"/>
              </a:ext>
            </a:extLst>
          </p:cNvPr>
          <p:cNvSpPr txBox="1"/>
          <p:nvPr/>
        </p:nvSpPr>
        <p:spPr>
          <a:xfrm>
            <a:off x="813060" y="864839"/>
            <a:ext cx="3711272" cy="2646878"/>
          </a:xfrm>
          <a:prstGeom prst="rect">
            <a:avLst/>
          </a:prstGeom>
          <a:noFill/>
        </p:spPr>
        <p:txBody>
          <a:bodyPr wrap="none" rtlCol="0">
            <a:spAutoFit/>
          </a:bodyPr>
          <a:lstStyle/>
          <a:p>
            <a:r>
              <a:rPr kumimoji="1" lang="ja-JP" altLang="en-US" sz="2000" b="1"/>
              <a:t>潜在ニーズ≒</a:t>
            </a:r>
            <a:endParaRPr kumimoji="1" lang="en-US" altLang="ja-JP" sz="2000" b="1" dirty="0"/>
          </a:p>
          <a:p>
            <a:r>
              <a:rPr kumimoji="1" lang="ja-JP" altLang="en-US" sz="2000" b="1"/>
              <a:t>顧客課題の先取り</a:t>
            </a:r>
            <a:endParaRPr kumimoji="1" lang="en-US" altLang="ja-JP" dirty="0"/>
          </a:p>
          <a:p>
            <a:r>
              <a:rPr kumimoji="1" lang="ja-JP" altLang="en-US"/>
              <a:t>・現場観察する方法</a:t>
            </a:r>
            <a:endParaRPr kumimoji="1" lang="en-US" altLang="ja-JP" dirty="0"/>
          </a:p>
          <a:p>
            <a:r>
              <a:rPr kumimoji="1" lang="ja-JP" altLang="en-US"/>
              <a:t>・生成</a:t>
            </a:r>
            <a:r>
              <a:rPr kumimoji="1" lang="en-US" altLang="ja-JP" dirty="0"/>
              <a:t>AI</a:t>
            </a:r>
            <a:r>
              <a:rPr kumimoji="1" lang="ja-JP" altLang="en-US"/>
              <a:t>を使う方法</a:t>
            </a:r>
            <a:endParaRPr kumimoji="1" lang="en-US" altLang="ja-JP" dirty="0"/>
          </a:p>
          <a:p>
            <a:r>
              <a:rPr lang="ja-JP" altLang="en-US"/>
              <a:t>・特許情報を使う方法</a:t>
            </a:r>
            <a:endParaRPr lang="en-US" altLang="ja-JP" dirty="0"/>
          </a:p>
          <a:p>
            <a:r>
              <a:rPr lang="ja-JP" altLang="en-US"/>
              <a:t>・現物を入手して分解する方法</a:t>
            </a:r>
            <a:endParaRPr lang="en-US" altLang="ja-JP" dirty="0"/>
          </a:p>
          <a:p>
            <a:r>
              <a:rPr kumimoji="1" lang="ja-JP" altLang="en-US"/>
              <a:t>・ディスカッションする方法</a:t>
            </a:r>
            <a:endParaRPr kumimoji="1" lang="en-US" altLang="ja-JP" dirty="0"/>
          </a:p>
          <a:p>
            <a:r>
              <a:rPr lang="ja-JP" altLang="en-US"/>
              <a:t>・アカデミア・専門家の利用</a:t>
            </a:r>
            <a:endParaRPr kumimoji="1" lang="en-US" altLang="ja-JP" dirty="0"/>
          </a:p>
          <a:p>
            <a:r>
              <a:rPr lang="ja-JP" altLang="en-US"/>
              <a:t>・ユーザーに教えてもらう、は</a:t>
            </a:r>
            <a:r>
              <a:rPr lang="en-US" altLang="ja-JP" dirty="0"/>
              <a:t>NG</a:t>
            </a:r>
            <a:endParaRPr kumimoji="1" lang="ja-JP" altLang="en-US"/>
          </a:p>
        </p:txBody>
      </p:sp>
      <p:pic>
        <p:nvPicPr>
          <p:cNvPr id="26" name="図 25">
            <a:extLst>
              <a:ext uri="{FF2B5EF4-FFF2-40B4-BE49-F238E27FC236}">
                <a16:creationId xmlns:a16="http://schemas.microsoft.com/office/drawing/2014/main" id="{F202D0B1-491A-DABF-6D5A-87A1C2D269D8}"/>
              </a:ext>
            </a:extLst>
          </p:cNvPr>
          <p:cNvPicPr>
            <a:picLocks noChangeAspect="1"/>
          </p:cNvPicPr>
          <p:nvPr/>
        </p:nvPicPr>
        <p:blipFill>
          <a:blip r:embed="rId2"/>
          <a:stretch>
            <a:fillRect/>
          </a:stretch>
        </p:blipFill>
        <p:spPr>
          <a:xfrm>
            <a:off x="1485594" y="3492039"/>
            <a:ext cx="1574800" cy="1803400"/>
          </a:xfrm>
          <a:prstGeom prst="rect">
            <a:avLst/>
          </a:prstGeom>
        </p:spPr>
      </p:pic>
    </p:spTree>
    <p:extLst>
      <p:ext uri="{BB962C8B-B14F-4D97-AF65-F5344CB8AC3E}">
        <p14:creationId xmlns:p14="http://schemas.microsoft.com/office/powerpoint/2010/main" val="1847047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4E1EE-811F-BFF1-D9E7-3487E8E8FD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168308-A53D-02F1-EFFE-125A04964F2E}"/>
              </a:ext>
            </a:extLst>
          </p:cNvPr>
          <p:cNvSpPr>
            <a:spLocks noGrp="1"/>
          </p:cNvSpPr>
          <p:nvPr>
            <p:ph type="title"/>
          </p:nvPr>
        </p:nvSpPr>
        <p:spPr/>
        <p:txBody>
          <a:bodyPr/>
          <a:lstStyle/>
          <a:p>
            <a:r>
              <a:rPr kumimoji="1" lang="ja-JP" altLang="en-US"/>
              <a:t>アイデア創出・テーマ創出に至る流れ</a:t>
            </a:r>
          </a:p>
        </p:txBody>
      </p:sp>
      <p:sp>
        <p:nvSpPr>
          <p:cNvPr id="3" name="フッター プレースホルダー 2">
            <a:extLst>
              <a:ext uri="{FF2B5EF4-FFF2-40B4-BE49-F238E27FC236}">
                <a16:creationId xmlns:a16="http://schemas.microsoft.com/office/drawing/2014/main" id="{AC4A9727-C041-25A6-E97A-7CB9BA1E82FF}"/>
              </a:ext>
            </a:extLst>
          </p:cNvPr>
          <p:cNvSpPr>
            <a:spLocks noGrp="1"/>
          </p:cNvSpPr>
          <p:nvPr>
            <p:ph type="ftr" sz="quarter" idx="11"/>
          </p:nvPr>
        </p:nvSpPr>
        <p:spPr/>
        <p:txBody>
          <a:bodyPr/>
          <a:lstStyle/>
          <a:p>
            <a:r>
              <a:rPr lang="ja-JP" altLang="en-US"/>
              <a:t>許可のない複製（電子化含む）は著作権法で禁止されています。コンプライアンスにご注意ください。</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B4866FD6-F4DD-94A3-8B23-100105DC6A37}"/>
              </a:ext>
            </a:extLst>
          </p:cNvPr>
          <p:cNvSpPr>
            <a:spLocks noGrp="1"/>
          </p:cNvSpPr>
          <p:nvPr>
            <p:ph type="sldNum" sz="quarter" idx="12"/>
          </p:nvPr>
        </p:nvSpPr>
        <p:spPr/>
        <p:txBody>
          <a:bodyPr/>
          <a:lstStyle/>
          <a:p>
            <a:fld id="{F48F7E16-ADB4-B142-B332-263287BED0B0}" type="slidenum">
              <a:rPr lang="ja-JP" altLang="en-US" smtClean="0"/>
              <a:pPr/>
              <a:t>29</a:t>
            </a:fld>
            <a:endParaRPr lang="ja-JP" altLang="en-US" dirty="0"/>
          </a:p>
        </p:txBody>
      </p:sp>
      <p:sp>
        <p:nvSpPr>
          <p:cNvPr id="5" name="正方形/長方形 4">
            <a:extLst>
              <a:ext uri="{FF2B5EF4-FFF2-40B4-BE49-F238E27FC236}">
                <a16:creationId xmlns:a16="http://schemas.microsoft.com/office/drawing/2014/main" id="{D4F469A5-B2CE-4993-C573-3720B7D4E82C}"/>
              </a:ext>
            </a:extLst>
          </p:cNvPr>
          <p:cNvSpPr/>
          <p:nvPr/>
        </p:nvSpPr>
        <p:spPr>
          <a:xfrm>
            <a:off x="803869" y="1035134"/>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自社技術の確認・棚卸し</a:t>
            </a:r>
          </a:p>
        </p:txBody>
      </p:sp>
      <p:sp>
        <p:nvSpPr>
          <p:cNvPr id="6" name="正方形/長方形 5">
            <a:extLst>
              <a:ext uri="{FF2B5EF4-FFF2-40B4-BE49-F238E27FC236}">
                <a16:creationId xmlns:a16="http://schemas.microsoft.com/office/drawing/2014/main" id="{0A810050-007F-9D8F-6608-DA09531084C4}"/>
              </a:ext>
            </a:extLst>
          </p:cNvPr>
          <p:cNvSpPr/>
          <p:nvPr/>
        </p:nvSpPr>
        <p:spPr>
          <a:xfrm>
            <a:off x="803869" y="1866562"/>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将来用途の探索</a:t>
            </a:r>
          </a:p>
        </p:txBody>
      </p:sp>
      <p:sp>
        <p:nvSpPr>
          <p:cNvPr id="7" name="正方形/長方形 6">
            <a:extLst>
              <a:ext uri="{FF2B5EF4-FFF2-40B4-BE49-F238E27FC236}">
                <a16:creationId xmlns:a16="http://schemas.microsoft.com/office/drawing/2014/main" id="{D1705248-5C79-DA9A-A098-34ACA59206CC}"/>
              </a:ext>
            </a:extLst>
          </p:cNvPr>
          <p:cNvSpPr/>
          <p:nvPr/>
        </p:nvSpPr>
        <p:spPr>
          <a:xfrm>
            <a:off x="803869" y="2667844"/>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顧客課題の調査</a:t>
            </a:r>
            <a:endParaRPr kumimoji="1" lang="en-US" altLang="ja-JP" dirty="0"/>
          </a:p>
          <a:p>
            <a:pPr algn="ctr"/>
            <a:r>
              <a:rPr lang="ja-JP" altLang="en-US"/>
              <a:t>概要</a:t>
            </a:r>
            <a:endParaRPr kumimoji="1" lang="ja-JP" altLang="en-US"/>
          </a:p>
        </p:txBody>
      </p:sp>
      <p:sp>
        <p:nvSpPr>
          <p:cNvPr id="8" name="正方形/長方形 7">
            <a:extLst>
              <a:ext uri="{FF2B5EF4-FFF2-40B4-BE49-F238E27FC236}">
                <a16:creationId xmlns:a16="http://schemas.microsoft.com/office/drawing/2014/main" id="{E097A7C6-63FA-4425-8DE6-59B4A4CC7D84}"/>
              </a:ext>
            </a:extLst>
          </p:cNvPr>
          <p:cNvSpPr/>
          <p:nvPr/>
        </p:nvSpPr>
        <p:spPr>
          <a:xfrm>
            <a:off x="803869" y="3479175"/>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競合の調査</a:t>
            </a:r>
            <a:endParaRPr kumimoji="1" lang="en-US" altLang="ja-JP" dirty="0"/>
          </a:p>
          <a:p>
            <a:pPr algn="ctr"/>
            <a:r>
              <a:rPr lang="ja-JP" altLang="en-US"/>
              <a:t>概要</a:t>
            </a:r>
            <a:endParaRPr kumimoji="1" lang="ja-JP" altLang="en-US"/>
          </a:p>
        </p:txBody>
      </p:sp>
      <p:sp>
        <p:nvSpPr>
          <p:cNvPr id="9" name="正方形/長方形 8">
            <a:extLst>
              <a:ext uri="{FF2B5EF4-FFF2-40B4-BE49-F238E27FC236}">
                <a16:creationId xmlns:a16="http://schemas.microsoft.com/office/drawing/2014/main" id="{1BFF996A-231B-4E8D-F5EB-EBE9B1BE438D}"/>
              </a:ext>
            </a:extLst>
          </p:cNvPr>
          <p:cNvSpPr/>
          <p:nvPr/>
        </p:nvSpPr>
        <p:spPr>
          <a:xfrm>
            <a:off x="803869" y="4276838"/>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F</a:t>
            </a:r>
            <a:r>
              <a:rPr kumimoji="1" lang="ja-JP" altLang="en-US"/>
              <a:t>軸仮説の考案</a:t>
            </a:r>
            <a:endParaRPr kumimoji="1" lang="en-US" altLang="ja-JP" dirty="0"/>
          </a:p>
          <a:p>
            <a:pPr algn="ctr"/>
            <a:r>
              <a:rPr kumimoji="1" lang="ja-JP" altLang="en-US"/>
              <a:t>アイデア</a:t>
            </a:r>
          </a:p>
        </p:txBody>
      </p:sp>
      <p:cxnSp>
        <p:nvCxnSpPr>
          <p:cNvPr id="11" name="直線矢印コネクタ 10">
            <a:extLst>
              <a:ext uri="{FF2B5EF4-FFF2-40B4-BE49-F238E27FC236}">
                <a16:creationId xmlns:a16="http://schemas.microsoft.com/office/drawing/2014/main" id="{0FB3FEBB-3B08-D895-1574-42CCBE5DA7A0}"/>
              </a:ext>
            </a:extLst>
          </p:cNvPr>
          <p:cNvCxnSpPr>
            <a:stCxn id="5" idx="2"/>
            <a:endCxn id="6" idx="0"/>
          </p:cNvCxnSpPr>
          <p:nvPr/>
        </p:nvCxnSpPr>
        <p:spPr>
          <a:xfrm>
            <a:off x="2431702" y="1651851"/>
            <a:ext cx="0" cy="2147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3AB5CF73-8749-A9D3-14A2-A203C79819C8}"/>
              </a:ext>
            </a:extLst>
          </p:cNvPr>
          <p:cNvCxnSpPr>
            <a:cxnSpLocks/>
            <a:stCxn id="6" idx="2"/>
            <a:endCxn id="7" idx="0"/>
          </p:cNvCxnSpPr>
          <p:nvPr/>
        </p:nvCxnSpPr>
        <p:spPr>
          <a:xfrm>
            <a:off x="2431702" y="2483279"/>
            <a:ext cx="0" cy="1845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C8863D10-F123-0FF5-6D9E-20F704F7F7B6}"/>
              </a:ext>
            </a:extLst>
          </p:cNvPr>
          <p:cNvCxnSpPr>
            <a:cxnSpLocks/>
            <a:stCxn id="7" idx="2"/>
            <a:endCxn id="8" idx="0"/>
          </p:cNvCxnSpPr>
          <p:nvPr/>
        </p:nvCxnSpPr>
        <p:spPr>
          <a:xfrm>
            <a:off x="2431702" y="3284561"/>
            <a:ext cx="0" cy="1946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B9ABCE3D-6472-2CC7-30A1-B9E49180B4E7}"/>
              </a:ext>
            </a:extLst>
          </p:cNvPr>
          <p:cNvCxnSpPr>
            <a:cxnSpLocks/>
            <a:stCxn id="8" idx="2"/>
            <a:endCxn id="9" idx="0"/>
          </p:cNvCxnSpPr>
          <p:nvPr/>
        </p:nvCxnSpPr>
        <p:spPr>
          <a:xfrm>
            <a:off x="2431702" y="4095892"/>
            <a:ext cx="0" cy="1809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BC302C39-A0C9-7556-4D33-0DEA98A54C97}"/>
              </a:ext>
            </a:extLst>
          </p:cNvPr>
          <p:cNvSpPr txBox="1"/>
          <p:nvPr/>
        </p:nvSpPr>
        <p:spPr>
          <a:xfrm>
            <a:off x="954374" y="493627"/>
            <a:ext cx="2954655" cy="369332"/>
          </a:xfrm>
          <a:prstGeom prst="rect">
            <a:avLst/>
          </a:prstGeom>
          <a:noFill/>
        </p:spPr>
        <p:txBody>
          <a:bodyPr wrap="none" rtlCol="0">
            <a:spAutoFit/>
          </a:bodyPr>
          <a:lstStyle/>
          <a:p>
            <a:r>
              <a:rPr kumimoji="1" lang="ja-JP" altLang="en-US" u="sng"/>
              <a:t>用途探索型で実施する場合</a:t>
            </a:r>
          </a:p>
        </p:txBody>
      </p:sp>
      <p:sp>
        <p:nvSpPr>
          <p:cNvPr id="22" name="正方形/長方形 21">
            <a:extLst>
              <a:ext uri="{FF2B5EF4-FFF2-40B4-BE49-F238E27FC236}">
                <a16:creationId xmlns:a16="http://schemas.microsoft.com/office/drawing/2014/main" id="{29084162-E935-7C43-5F32-F4A998893391}"/>
              </a:ext>
            </a:extLst>
          </p:cNvPr>
          <p:cNvSpPr/>
          <p:nvPr/>
        </p:nvSpPr>
        <p:spPr>
          <a:xfrm>
            <a:off x="5536862" y="1035134"/>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潜在課題発掘シートの</a:t>
            </a:r>
            <a:endParaRPr kumimoji="1" lang="en-US" altLang="ja-JP" dirty="0"/>
          </a:p>
          <a:p>
            <a:pPr algn="ctr"/>
            <a:r>
              <a:rPr lang="ja-JP" altLang="en-US"/>
              <a:t>棚卸し・分類</a:t>
            </a:r>
            <a:endParaRPr kumimoji="1" lang="ja-JP" altLang="en-US"/>
          </a:p>
        </p:txBody>
      </p:sp>
      <p:sp>
        <p:nvSpPr>
          <p:cNvPr id="23" name="正方形/長方形 22">
            <a:extLst>
              <a:ext uri="{FF2B5EF4-FFF2-40B4-BE49-F238E27FC236}">
                <a16:creationId xmlns:a16="http://schemas.microsoft.com/office/drawing/2014/main" id="{F133ED32-0BAC-9D9B-6602-264F39A4ADD1}"/>
              </a:ext>
            </a:extLst>
          </p:cNvPr>
          <p:cNvSpPr/>
          <p:nvPr/>
        </p:nvSpPr>
        <p:spPr>
          <a:xfrm>
            <a:off x="5536862" y="1866562"/>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顧客課題の調査</a:t>
            </a:r>
            <a:endParaRPr kumimoji="1" lang="en-US" altLang="ja-JP" dirty="0"/>
          </a:p>
          <a:p>
            <a:pPr algn="ctr"/>
            <a:r>
              <a:rPr lang="ja-JP" altLang="en-US"/>
              <a:t>概要</a:t>
            </a:r>
            <a:endParaRPr kumimoji="1" lang="ja-JP" altLang="en-US"/>
          </a:p>
        </p:txBody>
      </p:sp>
      <p:sp>
        <p:nvSpPr>
          <p:cNvPr id="24" name="正方形/長方形 23">
            <a:extLst>
              <a:ext uri="{FF2B5EF4-FFF2-40B4-BE49-F238E27FC236}">
                <a16:creationId xmlns:a16="http://schemas.microsoft.com/office/drawing/2014/main" id="{DC7972A5-BB57-4462-7427-81ADDDADA2D5}"/>
              </a:ext>
            </a:extLst>
          </p:cNvPr>
          <p:cNvSpPr/>
          <p:nvPr/>
        </p:nvSpPr>
        <p:spPr>
          <a:xfrm>
            <a:off x="5536862" y="2667844"/>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競合の調査</a:t>
            </a:r>
            <a:endParaRPr kumimoji="1" lang="en-US" altLang="ja-JP" dirty="0"/>
          </a:p>
          <a:p>
            <a:pPr algn="ctr"/>
            <a:r>
              <a:rPr lang="ja-JP" altLang="en-US"/>
              <a:t>概要</a:t>
            </a:r>
            <a:endParaRPr kumimoji="1" lang="ja-JP" altLang="en-US"/>
          </a:p>
        </p:txBody>
      </p:sp>
      <p:sp>
        <p:nvSpPr>
          <p:cNvPr id="25" name="正方形/長方形 24">
            <a:extLst>
              <a:ext uri="{FF2B5EF4-FFF2-40B4-BE49-F238E27FC236}">
                <a16:creationId xmlns:a16="http://schemas.microsoft.com/office/drawing/2014/main" id="{3E5008C0-F6D7-2BCC-F860-1667482A77E2}"/>
              </a:ext>
            </a:extLst>
          </p:cNvPr>
          <p:cNvSpPr/>
          <p:nvPr/>
        </p:nvSpPr>
        <p:spPr>
          <a:xfrm>
            <a:off x="5536862" y="3479175"/>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自社技術の確認・棚卸し</a:t>
            </a:r>
          </a:p>
        </p:txBody>
      </p:sp>
      <p:sp>
        <p:nvSpPr>
          <p:cNvPr id="26" name="正方形/長方形 25">
            <a:extLst>
              <a:ext uri="{FF2B5EF4-FFF2-40B4-BE49-F238E27FC236}">
                <a16:creationId xmlns:a16="http://schemas.microsoft.com/office/drawing/2014/main" id="{31409E44-7B53-2BFF-00D8-3EE984361B0E}"/>
              </a:ext>
            </a:extLst>
          </p:cNvPr>
          <p:cNvSpPr/>
          <p:nvPr/>
        </p:nvSpPr>
        <p:spPr>
          <a:xfrm>
            <a:off x="5536862" y="4276838"/>
            <a:ext cx="3255666"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F</a:t>
            </a:r>
            <a:r>
              <a:rPr kumimoji="1" lang="ja-JP" altLang="en-US"/>
              <a:t>軸仮説の考案</a:t>
            </a:r>
            <a:endParaRPr kumimoji="1" lang="en-US" altLang="ja-JP" dirty="0"/>
          </a:p>
          <a:p>
            <a:pPr algn="ctr"/>
            <a:r>
              <a:rPr kumimoji="1" lang="ja-JP" altLang="en-US"/>
              <a:t>アイデア</a:t>
            </a:r>
          </a:p>
        </p:txBody>
      </p:sp>
      <p:cxnSp>
        <p:nvCxnSpPr>
          <p:cNvPr id="27" name="直線矢印コネクタ 26">
            <a:extLst>
              <a:ext uri="{FF2B5EF4-FFF2-40B4-BE49-F238E27FC236}">
                <a16:creationId xmlns:a16="http://schemas.microsoft.com/office/drawing/2014/main" id="{7F337568-7A9D-D40D-9429-C135C81826E7}"/>
              </a:ext>
            </a:extLst>
          </p:cNvPr>
          <p:cNvCxnSpPr>
            <a:stCxn id="22" idx="2"/>
            <a:endCxn id="23" idx="0"/>
          </p:cNvCxnSpPr>
          <p:nvPr/>
        </p:nvCxnSpPr>
        <p:spPr>
          <a:xfrm>
            <a:off x="7164695" y="1651851"/>
            <a:ext cx="0" cy="2147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804C5307-FEE7-C561-D1EF-FFD1838264BE}"/>
              </a:ext>
            </a:extLst>
          </p:cNvPr>
          <p:cNvCxnSpPr>
            <a:cxnSpLocks/>
            <a:stCxn id="23" idx="2"/>
            <a:endCxn id="24" idx="0"/>
          </p:cNvCxnSpPr>
          <p:nvPr/>
        </p:nvCxnSpPr>
        <p:spPr>
          <a:xfrm>
            <a:off x="7164695" y="2483279"/>
            <a:ext cx="0" cy="1845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49AC7777-BD5B-3DE1-E654-9C0A10A7F298}"/>
              </a:ext>
            </a:extLst>
          </p:cNvPr>
          <p:cNvCxnSpPr>
            <a:cxnSpLocks/>
            <a:stCxn id="24" idx="2"/>
            <a:endCxn id="25" idx="0"/>
          </p:cNvCxnSpPr>
          <p:nvPr/>
        </p:nvCxnSpPr>
        <p:spPr>
          <a:xfrm>
            <a:off x="7164695" y="3284561"/>
            <a:ext cx="0" cy="1946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CDCBC282-C32A-017C-F5BA-D30D59CF1EA3}"/>
              </a:ext>
            </a:extLst>
          </p:cNvPr>
          <p:cNvCxnSpPr>
            <a:cxnSpLocks/>
            <a:stCxn id="25" idx="2"/>
            <a:endCxn id="26" idx="0"/>
          </p:cNvCxnSpPr>
          <p:nvPr/>
        </p:nvCxnSpPr>
        <p:spPr>
          <a:xfrm>
            <a:off x="7164695" y="4095892"/>
            <a:ext cx="0" cy="1809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8433C5E7-5A25-4C5D-08A0-D2F345464F34}"/>
              </a:ext>
            </a:extLst>
          </p:cNvPr>
          <p:cNvSpPr txBox="1"/>
          <p:nvPr/>
        </p:nvSpPr>
        <p:spPr>
          <a:xfrm>
            <a:off x="5456535" y="493627"/>
            <a:ext cx="3416320" cy="369332"/>
          </a:xfrm>
          <a:prstGeom prst="rect">
            <a:avLst/>
          </a:prstGeom>
          <a:noFill/>
        </p:spPr>
        <p:txBody>
          <a:bodyPr wrap="none" rtlCol="0">
            <a:spAutoFit/>
          </a:bodyPr>
          <a:lstStyle/>
          <a:p>
            <a:r>
              <a:rPr kumimoji="1" lang="ja-JP" altLang="en-US" u="sng"/>
              <a:t>顧客潜在ニーズで実施する場合</a:t>
            </a:r>
          </a:p>
        </p:txBody>
      </p:sp>
      <p:sp>
        <p:nvSpPr>
          <p:cNvPr id="10" name="テキスト ボックス 9">
            <a:extLst>
              <a:ext uri="{FF2B5EF4-FFF2-40B4-BE49-F238E27FC236}">
                <a16:creationId xmlns:a16="http://schemas.microsoft.com/office/drawing/2014/main" id="{B1686E01-7C28-94A1-1CA4-FAC53C5198E0}"/>
              </a:ext>
            </a:extLst>
          </p:cNvPr>
          <p:cNvSpPr txBox="1"/>
          <p:nvPr/>
        </p:nvSpPr>
        <p:spPr>
          <a:xfrm>
            <a:off x="4605132" y="1446251"/>
            <a:ext cx="461665" cy="3323987"/>
          </a:xfrm>
          <a:prstGeom prst="rect">
            <a:avLst/>
          </a:prstGeom>
          <a:noFill/>
        </p:spPr>
        <p:txBody>
          <a:bodyPr vert="eaVert" wrap="none" rtlCol="0">
            <a:spAutoFit/>
          </a:bodyPr>
          <a:lstStyle/>
          <a:p>
            <a:r>
              <a:rPr kumimoji="1" lang="ja-JP" altLang="en-US"/>
              <a:t>アイデア創出（１週間くらい）</a:t>
            </a:r>
          </a:p>
        </p:txBody>
      </p:sp>
      <p:sp>
        <p:nvSpPr>
          <p:cNvPr id="13" name="右中かっこ 12">
            <a:extLst>
              <a:ext uri="{FF2B5EF4-FFF2-40B4-BE49-F238E27FC236}">
                <a16:creationId xmlns:a16="http://schemas.microsoft.com/office/drawing/2014/main" id="{DB31DD3A-B954-5F0D-C790-E666346EB3D9}"/>
              </a:ext>
            </a:extLst>
          </p:cNvPr>
          <p:cNvSpPr/>
          <p:nvPr/>
        </p:nvSpPr>
        <p:spPr>
          <a:xfrm>
            <a:off x="4240404" y="1035134"/>
            <a:ext cx="326962" cy="384699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左中かっこ 15">
            <a:extLst>
              <a:ext uri="{FF2B5EF4-FFF2-40B4-BE49-F238E27FC236}">
                <a16:creationId xmlns:a16="http://schemas.microsoft.com/office/drawing/2014/main" id="{9479C9EF-046E-1BC2-7DAA-31E063553240}"/>
              </a:ext>
            </a:extLst>
          </p:cNvPr>
          <p:cNvSpPr/>
          <p:nvPr/>
        </p:nvSpPr>
        <p:spPr>
          <a:xfrm>
            <a:off x="5104563" y="1035134"/>
            <a:ext cx="351972" cy="384699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51C289F-7157-5A2D-721D-C6FC099B6377}"/>
              </a:ext>
            </a:extLst>
          </p:cNvPr>
          <p:cNvSpPr/>
          <p:nvPr/>
        </p:nvSpPr>
        <p:spPr>
          <a:xfrm>
            <a:off x="803928" y="5100049"/>
            <a:ext cx="7988599"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アイデアの検証・深堀り（テーマ創出、半年くらい）</a:t>
            </a:r>
          </a:p>
        </p:txBody>
      </p:sp>
      <p:cxnSp>
        <p:nvCxnSpPr>
          <p:cNvPr id="19" name="直線矢印コネクタ 18">
            <a:extLst>
              <a:ext uri="{FF2B5EF4-FFF2-40B4-BE49-F238E27FC236}">
                <a16:creationId xmlns:a16="http://schemas.microsoft.com/office/drawing/2014/main" id="{2980EAB2-1F43-AA8D-E40B-21E0CA90A753}"/>
              </a:ext>
            </a:extLst>
          </p:cNvPr>
          <p:cNvCxnSpPr>
            <a:cxnSpLocks/>
            <a:stCxn id="9" idx="2"/>
          </p:cNvCxnSpPr>
          <p:nvPr/>
        </p:nvCxnSpPr>
        <p:spPr>
          <a:xfrm>
            <a:off x="2431702" y="4893555"/>
            <a:ext cx="0" cy="2064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4F908044-5342-C43C-8B40-A594F1DEB032}"/>
              </a:ext>
            </a:extLst>
          </p:cNvPr>
          <p:cNvCxnSpPr>
            <a:cxnSpLocks/>
            <a:stCxn id="26" idx="2"/>
          </p:cNvCxnSpPr>
          <p:nvPr/>
        </p:nvCxnSpPr>
        <p:spPr>
          <a:xfrm>
            <a:off x="7164695" y="4893555"/>
            <a:ext cx="0" cy="2273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a:extLst>
              <a:ext uri="{FF2B5EF4-FFF2-40B4-BE49-F238E27FC236}">
                <a16:creationId xmlns:a16="http://schemas.microsoft.com/office/drawing/2014/main" id="{6875914C-BC7A-A6EE-A6B3-D76F238BF4E9}"/>
              </a:ext>
            </a:extLst>
          </p:cNvPr>
          <p:cNvSpPr/>
          <p:nvPr/>
        </p:nvSpPr>
        <p:spPr>
          <a:xfrm>
            <a:off x="803928" y="5875678"/>
            <a:ext cx="7988599" cy="61671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その後、ヒト・モノ・カネをつけて技術・市場開発</a:t>
            </a:r>
          </a:p>
        </p:txBody>
      </p:sp>
      <p:cxnSp>
        <p:nvCxnSpPr>
          <p:cNvPr id="43" name="直線矢印コネクタ 42">
            <a:extLst>
              <a:ext uri="{FF2B5EF4-FFF2-40B4-BE49-F238E27FC236}">
                <a16:creationId xmlns:a16="http://schemas.microsoft.com/office/drawing/2014/main" id="{C1346DEA-EEA3-8744-5D10-EB8C5ABEF6AB}"/>
              </a:ext>
            </a:extLst>
          </p:cNvPr>
          <p:cNvCxnSpPr>
            <a:cxnSpLocks/>
            <a:stCxn id="17" idx="2"/>
            <a:endCxn id="37" idx="0"/>
          </p:cNvCxnSpPr>
          <p:nvPr/>
        </p:nvCxnSpPr>
        <p:spPr>
          <a:xfrm>
            <a:off x="4798228" y="5716766"/>
            <a:ext cx="0" cy="1589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7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9A9493-A1C9-4896-8A56-246C5D8B06E7}"/>
              </a:ext>
            </a:extLst>
          </p:cNvPr>
          <p:cNvSpPr>
            <a:spLocks noGrp="1"/>
          </p:cNvSpPr>
          <p:nvPr>
            <p:ph type="title"/>
          </p:nvPr>
        </p:nvSpPr>
        <p:spPr/>
        <p:txBody>
          <a:bodyPr/>
          <a:lstStyle/>
          <a:p>
            <a:r>
              <a:rPr kumimoji="1" lang="ja-JP" altLang="en-US"/>
              <a:t>課題解決ビジネス</a:t>
            </a:r>
            <a:endParaRPr kumimoji="1" lang="ja-JP" altLang="en-US" dirty="0"/>
          </a:p>
        </p:txBody>
      </p:sp>
      <p:sp>
        <p:nvSpPr>
          <p:cNvPr id="3" name="フッター プレースホルダー 2">
            <a:extLst>
              <a:ext uri="{FF2B5EF4-FFF2-40B4-BE49-F238E27FC236}">
                <a16:creationId xmlns:a16="http://schemas.microsoft.com/office/drawing/2014/main" id="{11097908-3F79-4443-949E-2669F818337C}"/>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6746E37C-3C83-4AF5-B9DF-C6E367FC3EAC}"/>
              </a:ext>
            </a:extLst>
          </p:cNvPr>
          <p:cNvSpPr>
            <a:spLocks noGrp="1"/>
          </p:cNvSpPr>
          <p:nvPr>
            <p:ph type="sldNum" sz="quarter" idx="12"/>
          </p:nvPr>
        </p:nvSpPr>
        <p:spPr/>
        <p:txBody>
          <a:bodyPr/>
          <a:lstStyle/>
          <a:p>
            <a:fld id="{F48F7E16-ADB4-B142-B332-263287BED0B0}" type="slidenum">
              <a:rPr lang="ja-JP" altLang="en-US" smtClean="0"/>
              <a:pPr/>
              <a:t>3</a:t>
            </a:fld>
            <a:endParaRPr lang="ja-JP" altLang="en-US" dirty="0"/>
          </a:p>
        </p:txBody>
      </p:sp>
      <p:sp>
        <p:nvSpPr>
          <p:cNvPr id="5" name="テキスト ボックス 4">
            <a:extLst>
              <a:ext uri="{FF2B5EF4-FFF2-40B4-BE49-F238E27FC236}">
                <a16:creationId xmlns:a16="http://schemas.microsoft.com/office/drawing/2014/main" id="{46171DD1-F1CE-4B0A-B741-4F3359EBFDEC}"/>
              </a:ext>
            </a:extLst>
          </p:cNvPr>
          <p:cNvSpPr txBox="1"/>
          <p:nvPr/>
        </p:nvSpPr>
        <p:spPr>
          <a:xfrm>
            <a:off x="754672" y="485431"/>
            <a:ext cx="8451843" cy="1077218"/>
          </a:xfrm>
          <a:prstGeom prst="rect">
            <a:avLst/>
          </a:prstGeom>
          <a:noFill/>
        </p:spPr>
        <p:txBody>
          <a:bodyPr wrap="square" rtlCol="0">
            <a:spAutoFit/>
          </a:bodyPr>
          <a:lstStyle/>
          <a:p>
            <a:r>
              <a:rPr kumimoji="1" lang="ja-JP" altLang="en-US" sz="3200" b="1" dirty="0"/>
              <a:t>「牛肉」では</a:t>
            </a:r>
            <a:r>
              <a:rPr kumimoji="1" lang="ja-JP" altLang="en-US" sz="3200" b="1"/>
              <a:t>なく、「</a:t>
            </a:r>
            <a:r>
              <a:rPr kumimoji="1" lang="ja-JP" altLang="en-US" sz="3200" b="1" dirty="0"/>
              <a:t>焼肉用」と</a:t>
            </a:r>
            <a:r>
              <a:rPr kumimoji="1" lang="ja-JP" altLang="en-US" sz="3200" b="1"/>
              <a:t>表記すると、売上が３倍になった。</a:t>
            </a:r>
            <a:endParaRPr kumimoji="1" lang="en-US" altLang="ja-JP" sz="3200" b="1" dirty="0"/>
          </a:p>
        </p:txBody>
      </p:sp>
      <p:cxnSp>
        <p:nvCxnSpPr>
          <p:cNvPr id="7" name="直線コネクタ 17">
            <a:extLst>
              <a:ext uri="{FF2B5EF4-FFF2-40B4-BE49-F238E27FC236}">
                <a16:creationId xmlns:a16="http://schemas.microsoft.com/office/drawing/2014/main" id="{12DA996F-CAE2-3F4B-81C7-A37A0DDFA841}"/>
              </a:ext>
            </a:extLst>
          </p:cNvPr>
          <p:cNvCxnSpPr/>
          <p:nvPr/>
        </p:nvCxnSpPr>
        <p:spPr>
          <a:xfrm>
            <a:off x="2490260" y="1578475"/>
            <a:ext cx="0" cy="2125878"/>
          </a:xfrm>
          <a:prstGeom prst="line">
            <a:avLst/>
          </a:prstGeom>
        </p:spPr>
        <p:style>
          <a:lnRef idx="1">
            <a:schemeClr val="accent1"/>
          </a:lnRef>
          <a:fillRef idx="0">
            <a:schemeClr val="accent1"/>
          </a:fillRef>
          <a:effectRef idx="0">
            <a:schemeClr val="accent1"/>
          </a:effectRef>
          <a:fontRef idx="minor">
            <a:schemeClr val="tx1"/>
          </a:fontRef>
        </p:style>
      </p:cxnSp>
      <p:sp>
        <p:nvSpPr>
          <p:cNvPr id="8" name="直方体 4">
            <a:extLst>
              <a:ext uri="{FF2B5EF4-FFF2-40B4-BE49-F238E27FC236}">
                <a16:creationId xmlns:a16="http://schemas.microsoft.com/office/drawing/2014/main" id="{18A22589-C69E-2344-905B-515994B5CD56}"/>
              </a:ext>
            </a:extLst>
          </p:cNvPr>
          <p:cNvSpPr/>
          <p:nvPr/>
        </p:nvSpPr>
        <p:spPr>
          <a:xfrm rot="483934">
            <a:off x="1732951" y="3648471"/>
            <a:ext cx="4415045" cy="832061"/>
          </a:xfrm>
          <a:prstGeom prst="cube">
            <a:avLst>
              <a:gd name="adj" fmla="val 78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9" name="図 34">
            <a:extLst>
              <a:ext uri="{FF2B5EF4-FFF2-40B4-BE49-F238E27FC236}">
                <a16:creationId xmlns:a16="http://schemas.microsoft.com/office/drawing/2014/main" id="{E9076531-7461-1547-B444-D0A32E3185A2}"/>
              </a:ext>
            </a:extLst>
          </p:cNvPr>
          <p:cNvPicPr>
            <a:picLocks noChangeAspect="1"/>
          </p:cNvPicPr>
          <p:nvPr/>
        </p:nvPicPr>
        <p:blipFill>
          <a:blip r:embed="rId3"/>
          <a:stretch>
            <a:fillRect/>
          </a:stretch>
        </p:blipFill>
        <p:spPr>
          <a:xfrm>
            <a:off x="4620018" y="3683468"/>
            <a:ext cx="1140051" cy="762066"/>
          </a:xfrm>
          <a:prstGeom prst="rect">
            <a:avLst/>
          </a:prstGeom>
        </p:spPr>
      </p:pic>
      <p:pic>
        <p:nvPicPr>
          <p:cNvPr id="10" name="図 36">
            <a:extLst>
              <a:ext uri="{FF2B5EF4-FFF2-40B4-BE49-F238E27FC236}">
                <a16:creationId xmlns:a16="http://schemas.microsoft.com/office/drawing/2014/main" id="{FFD0AE71-BCEE-FA47-950E-D9489D9CA84E}"/>
              </a:ext>
            </a:extLst>
          </p:cNvPr>
          <p:cNvPicPr>
            <a:picLocks noChangeAspect="1"/>
          </p:cNvPicPr>
          <p:nvPr/>
        </p:nvPicPr>
        <p:blipFill>
          <a:blip r:embed="rId3"/>
          <a:stretch>
            <a:fillRect/>
          </a:stretch>
        </p:blipFill>
        <p:spPr>
          <a:xfrm>
            <a:off x="3370447" y="3509366"/>
            <a:ext cx="1140051" cy="762066"/>
          </a:xfrm>
          <a:prstGeom prst="rect">
            <a:avLst/>
          </a:prstGeom>
        </p:spPr>
      </p:pic>
      <p:pic>
        <p:nvPicPr>
          <p:cNvPr id="11" name="図 38">
            <a:extLst>
              <a:ext uri="{FF2B5EF4-FFF2-40B4-BE49-F238E27FC236}">
                <a16:creationId xmlns:a16="http://schemas.microsoft.com/office/drawing/2014/main" id="{8BF0856E-1F13-AA4D-B9D0-55ED45257A4E}"/>
              </a:ext>
            </a:extLst>
          </p:cNvPr>
          <p:cNvPicPr>
            <a:picLocks noChangeAspect="1"/>
          </p:cNvPicPr>
          <p:nvPr/>
        </p:nvPicPr>
        <p:blipFill>
          <a:blip r:embed="rId3"/>
          <a:stretch>
            <a:fillRect/>
          </a:stretch>
        </p:blipFill>
        <p:spPr>
          <a:xfrm>
            <a:off x="2018166" y="3294862"/>
            <a:ext cx="1140051" cy="762066"/>
          </a:xfrm>
          <a:prstGeom prst="rect">
            <a:avLst/>
          </a:prstGeom>
        </p:spPr>
      </p:pic>
      <p:sp>
        <p:nvSpPr>
          <p:cNvPr id="12" name="直方体 40">
            <a:extLst>
              <a:ext uri="{FF2B5EF4-FFF2-40B4-BE49-F238E27FC236}">
                <a16:creationId xmlns:a16="http://schemas.microsoft.com/office/drawing/2014/main" id="{2F5F7622-FAA7-2144-A8AF-FBB956D752F0}"/>
              </a:ext>
            </a:extLst>
          </p:cNvPr>
          <p:cNvSpPr/>
          <p:nvPr/>
        </p:nvSpPr>
        <p:spPr>
          <a:xfrm rot="483934">
            <a:off x="1732951" y="2947028"/>
            <a:ext cx="4415045" cy="832061"/>
          </a:xfrm>
          <a:prstGeom prst="cube">
            <a:avLst>
              <a:gd name="adj" fmla="val 78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3" name="図 42">
            <a:extLst>
              <a:ext uri="{FF2B5EF4-FFF2-40B4-BE49-F238E27FC236}">
                <a16:creationId xmlns:a16="http://schemas.microsoft.com/office/drawing/2014/main" id="{082267F4-27DA-AC43-A639-006978FE33C0}"/>
              </a:ext>
            </a:extLst>
          </p:cNvPr>
          <p:cNvPicPr>
            <a:picLocks noChangeAspect="1"/>
          </p:cNvPicPr>
          <p:nvPr/>
        </p:nvPicPr>
        <p:blipFill>
          <a:blip r:embed="rId3"/>
          <a:stretch>
            <a:fillRect/>
          </a:stretch>
        </p:blipFill>
        <p:spPr>
          <a:xfrm>
            <a:off x="4620018" y="2982025"/>
            <a:ext cx="1140051" cy="762066"/>
          </a:xfrm>
          <a:prstGeom prst="rect">
            <a:avLst/>
          </a:prstGeom>
        </p:spPr>
      </p:pic>
      <p:pic>
        <p:nvPicPr>
          <p:cNvPr id="14" name="図 44">
            <a:extLst>
              <a:ext uri="{FF2B5EF4-FFF2-40B4-BE49-F238E27FC236}">
                <a16:creationId xmlns:a16="http://schemas.microsoft.com/office/drawing/2014/main" id="{1D79F477-C38E-ED4E-951B-F000545F6A84}"/>
              </a:ext>
            </a:extLst>
          </p:cNvPr>
          <p:cNvPicPr>
            <a:picLocks noChangeAspect="1"/>
          </p:cNvPicPr>
          <p:nvPr/>
        </p:nvPicPr>
        <p:blipFill>
          <a:blip r:embed="rId3"/>
          <a:stretch>
            <a:fillRect/>
          </a:stretch>
        </p:blipFill>
        <p:spPr>
          <a:xfrm>
            <a:off x="3370447" y="2807923"/>
            <a:ext cx="1140051" cy="762066"/>
          </a:xfrm>
          <a:prstGeom prst="rect">
            <a:avLst/>
          </a:prstGeom>
        </p:spPr>
      </p:pic>
      <p:pic>
        <p:nvPicPr>
          <p:cNvPr id="15" name="図 46">
            <a:extLst>
              <a:ext uri="{FF2B5EF4-FFF2-40B4-BE49-F238E27FC236}">
                <a16:creationId xmlns:a16="http://schemas.microsoft.com/office/drawing/2014/main" id="{4E800450-F42D-C14E-A0C1-286E90D0D9A8}"/>
              </a:ext>
            </a:extLst>
          </p:cNvPr>
          <p:cNvPicPr>
            <a:picLocks noChangeAspect="1"/>
          </p:cNvPicPr>
          <p:nvPr/>
        </p:nvPicPr>
        <p:blipFill>
          <a:blip r:embed="rId3"/>
          <a:stretch>
            <a:fillRect/>
          </a:stretch>
        </p:blipFill>
        <p:spPr>
          <a:xfrm>
            <a:off x="2018166" y="2593419"/>
            <a:ext cx="1140051" cy="762066"/>
          </a:xfrm>
          <a:prstGeom prst="rect">
            <a:avLst/>
          </a:prstGeom>
        </p:spPr>
      </p:pic>
      <p:sp>
        <p:nvSpPr>
          <p:cNvPr id="16" name="直方体 48">
            <a:extLst>
              <a:ext uri="{FF2B5EF4-FFF2-40B4-BE49-F238E27FC236}">
                <a16:creationId xmlns:a16="http://schemas.microsoft.com/office/drawing/2014/main" id="{DD917A31-5E8B-1E48-9626-ED3CE5EF0877}"/>
              </a:ext>
            </a:extLst>
          </p:cNvPr>
          <p:cNvSpPr/>
          <p:nvPr/>
        </p:nvSpPr>
        <p:spPr>
          <a:xfrm rot="483934">
            <a:off x="1732953" y="2264439"/>
            <a:ext cx="4415045" cy="832061"/>
          </a:xfrm>
          <a:prstGeom prst="cube">
            <a:avLst>
              <a:gd name="adj" fmla="val 78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7" name="図 50">
            <a:extLst>
              <a:ext uri="{FF2B5EF4-FFF2-40B4-BE49-F238E27FC236}">
                <a16:creationId xmlns:a16="http://schemas.microsoft.com/office/drawing/2014/main" id="{9EDD087E-2DD5-9344-8C0F-2FA37C26EA3A}"/>
              </a:ext>
            </a:extLst>
          </p:cNvPr>
          <p:cNvPicPr>
            <a:picLocks noChangeAspect="1"/>
          </p:cNvPicPr>
          <p:nvPr/>
        </p:nvPicPr>
        <p:blipFill>
          <a:blip r:embed="rId3"/>
          <a:stretch>
            <a:fillRect/>
          </a:stretch>
        </p:blipFill>
        <p:spPr>
          <a:xfrm>
            <a:off x="4620020" y="2299436"/>
            <a:ext cx="1140051" cy="762066"/>
          </a:xfrm>
          <a:prstGeom prst="rect">
            <a:avLst/>
          </a:prstGeom>
        </p:spPr>
      </p:pic>
      <p:pic>
        <p:nvPicPr>
          <p:cNvPr id="18" name="図 52">
            <a:extLst>
              <a:ext uri="{FF2B5EF4-FFF2-40B4-BE49-F238E27FC236}">
                <a16:creationId xmlns:a16="http://schemas.microsoft.com/office/drawing/2014/main" id="{786C36A4-F0EA-CF4D-BEF3-C11BE7F20B82}"/>
              </a:ext>
            </a:extLst>
          </p:cNvPr>
          <p:cNvPicPr>
            <a:picLocks noChangeAspect="1"/>
          </p:cNvPicPr>
          <p:nvPr/>
        </p:nvPicPr>
        <p:blipFill>
          <a:blip r:embed="rId3"/>
          <a:stretch>
            <a:fillRect/>
          </a:stretch>
        </p:blipFill>
        <p:spPr>
          <a:xfrm>
            <a:off x="3370449" y="2125334"/>
            <a:ext cx="1140051" cy="762066"/>
          </a:xfrm>
          <a:prstGeom prst="rect">
            <a:avLst/>
          </a:prstGeom>
        </p:spPr>
      </p:pic>
      <p:pic>
        <p:nvPicPr>
          <p:cNvPr id="19" name="図 54">
            <a:extLst>
              <a:ext uri="{FF2B5EF4-FFF2-40B4-BE49-F238E27FC236}">
                <a16:creationId xmlns:a16="http://schemas.microsoft.com/office/drawing/2014/main" id="{E13B000D-92F8-6D4C-93C9-2DFE8B3DE759}"/>
              </a:ext>
            </a:extLst>
          </p:cNvPr>
          <p:cNvPicPr>
            <a:picLocks noChangeAspect="1"/>
          </p:cNvPicPr>
          <p:nvPr/>
        </p:nvPicPr>
        <p:blipFill>
          <a:blip r:embed="rId3"/>
          <a:stretch>
            <a:fillRect/>
          </a:stretch>
        </p:blipFill>
        <p:spPr>
          <a:xfrm>
            <a:off x="2018168" y="1910830"/>
            <a:ext cx="1140051" cy="762066"/>
          </a:xfrm>
          <a:prstGeom prst="rect">
            <a:avLst/>
          </a:prstGeom>
        </p:spPr>
      </p:pic>
      <p:cxnSp>
        <p:nvCxnSpPr>
          <p:cNvPr id="20" name="直線コネクタ 2">
            <a:extLst>
              <a:ext uri="{FF2B5EF4-FFF2-40B4-BE49-F238E27FC236}">
                <a16:creationId xmlns:a16="http://schemas.microsoft.com/office/drawing/2014/main" id="{895336EF-324F-4045-970C-7D87821C8C3F}"/>
              </a:ext>
            </a:extLst>
          </p:cNvPr>
          <p:cNvCxnSpPr>
            <a:cxnSpLocks/>
          </p:cNvCxnSpPr>
          <p:nvPr/>
        </p:nvCxnSpPr>
        <p:spPr>
          <a:xfrm>
            <a:off x="6184532" y="2083542"/>
            <a:ext cx="0" cy="20011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15">
            <a:extLst>
              <a:ext uri="{FF2B5EF4-FFF2-40B4-BE49-F238E27FC236}">
                <a16:creationId xmlns:a16="http://schemas.microsoft.com/office/drawing/2014/main" id="{16E5ACA4-F07F-D140-A5B5-63F033647496}"/>
              </a:ext>
            </a:extLst>
          </p:cNvPr>
          <p:cNvCxnSpPr>
            <a:cxnSpLocks/>
          </p:cNvCxnSpPr>
          <p:nvPr/>
        </p:nvCxnSpPr>
        <p:spPr>
          <a:xfrm>
            <a:off x="5408885" y="2807923"/>
            <a:ext cx="0" cy="1877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16">
            <a:extLst>
              <a:ext uri="{FF2B5EF4-FFF2-40B4-BE49-F238E27FC236}">
                <a16:creationId xmlns:a16="http://schemas.microsoft.com/office/drawing/2014/main" id="{80863844-3419-BE43-B447-E29CF6C7F002}"/>
              </a:ext>
            </a:extLst>
          </p:cNvPr>
          <p:cNvCxnSpPr>
            <a:cxnSpLocks/>
          </p:cNvCxnSpPr>
          <p:nvPr/>
        </p:nvCxnSpPr>
        <p:spPr>
          <a:xfrm>
            <a:off x="1696415" y="2299436"/>
            <a:ext cx="0" cy="189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0">
            <a:extLst>
              <a:ext uri="{FF2B5EF4-FFF2-40B4-BE49-F238E27FC236}">
                <a16:creationId xmlns:a16="http://schemas.microsoft.com/office/drawing/2014/main" id="{6F9E7006-914E-7B48-B2D0-D8CA7212B576}"/>
              </a:ext>
            </a:extLst>
          </p:cNvPr>
          <p:cNvCxnSpPr>
            <a:cxnSpLocks/>
          </p:cNvCxnSpPr>
          <p:nvPr/>
        </p:nvCxnSpPr>
        <p:spPr>
          <a:xfrm>
            <a:off x="1696415" y="2299436"/>
            <a:ext cx="3712470" cy="52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A6775AE-4AE3-DF42-ABD8-B8B2E4C80609}"/>
              </a:ext>
            </a:extLst>
          </p:cNvPr>
          <p:cNvCxnSpPr>
            <a:cxnSpLocks/>
          </p:cNvCxnSpPr>
          <p:nvPr/>
        </p:nvCxnSpPr>
        <p:spPr>
          <a:xfrm>
            <a:off x="2490260" y="1562648"/>
            <a:ext cx="3712470" cy="520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5">
            <a:extLst>
              <a:ext uri="{FF2B5EF4-FFF2-40B4-BE49-F238E27FC236}">
                <a16:creationId xmlns:a16="http://schemas.microsoft.com/office/drawing/2014/main" id="{C65378FD-0452-5147-9C32-AD94A1AF6E52}"/>
              </a:ext>
            </a:extLst>
          </p:cNvPr>
          <p:cNvCxnSpPr>
            <a:cxnSpLocks/>
          </p:cNvCxnSpPr>
          <p:nvPr/>
        </p:nvCxnSpPr>
        <p:spPr>
          <a:xfrm flipH="1">
            <a:off x="5396544" y="2083542"/>
            <a:ext cx="806186" cy="73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8">
            <a:extLst>
              <a:ext uri="{FF2B5EF4-FFF2-40B4-BE49-F238E27FC236}">
                <a16:creationId xmlns:a16="http://schemas.microsoft.com/office/drawing/2014/main" id="{D2B69A03-6873-8341-8CA4-EC9376A6F08D}"/>
              </a:ext>
            </a:extLst>
          </p:cNvPr>
          <p:cNvCxnSpPr>
            <a:cxnSpLocks/>
          </p:cNvCxnSpPr>
          <p:nvPr/>
        </p:nvCxnSpPr>
        <p:spPr>
          <a:xfrm flipH="1">
            <a:off x="1684073" y="1566434"/>
            <a:ext cx="806186" cy="7367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2CB2C34-5FFE-8A4C-9648-AADEE9D2881F}"/>
              </a:ext>
            </a:extLst>
          </p:cNvPr>
          <p:cNvSpPr txBox="1"/>
          <p:nvPr/>
        </p:nvSpPr>
        <p:spPr>
          <a:xfrm>
            <a:off x="6396762" y="3866367"/>
            <a:ext cx="2518638" cy="523220"/>
          </a:xfrm>
          <a:prstGeom prst="rect">
            <a:avLst/>
          </a:prstGeom>
          <a:noFill/>
        </p:spPr>
        <p:txBody>
          <a:bodyPr wrap="none" rtlCol="0">
            <a:spAutoFit/>
          </a:bodyPr>
          <a:lstStyle/>
          <a:p>
            <a:r>
              <a:rPr lang="en-JP" sz="1400" dirty="0">
                <a:latin typeface="Meiryo" panose="020B0604030504040204" pitchFamily="34" charset="-128"/>
                <a:ea typeface="Meiryo" panose="020B0604030504040204" pitchFamily="34" charset="-128"/>
              </a:rPr>
              <a:t>このエピソードはTBSの</a:t>
            </a:r>
          </a:p>
          <a:p>
            <a:r>
              <a:rPr lang="en-JP" sz="1400" dirty="0">
                <a:latin typeface="Meiryo" panose="020B0604030504040204" pitchFamily="34" charset="-128"/>
                <a:ea typeface="Meiryo" panose="020B0604030504040204" pitchFamily="34" charset="-128"/>
              </a:rPr>
              <a:t>「がっちりマンデー」より。</a:t>
            </a:r>
          </a:p>
        </p:txBody>
      </p:sp>
      <p:sp>
        <p:nvSpPr>
          <p:cNvPr id="6" name="TextBox 4">
            <a:extLst>
              <a:ext uri="{FF2B5EF4-FFF2-40B4-BE49-F238E27FC236}">
                <a16:creationId xmlns:a16="http://schemas.microsoft.com/office/drawing/2014/main" id="{CA3FE867-21BD-A344-D289-8B257017B526}"/>
              </a:ext>
            </a:extLst>
          </p:cNvPr>
          <p:cNvSpPr txBox="1"/>
          <p:nvPr/>
        </p:nvSpPr>
        <p:spPr>
          <a:xfrm>
            <a:off x="754672" y="4824110"/>
            <a:ext cx="8956298" cy="1323439"/>
          </a:xfrm>
          <a:prstGeom prst="rect">
            <a:avLst/>
          </a:prstGeom>
          <a:noFill/>
        </p:spPr>
        <p:txBody>
          <a:bodyPr wrap="none" rtlCol="0">
            <a:spAutoFit/>
          </a:bodyPr>
          <a:lstStyle/>
          <a:p>
            <a:r>
              <a:rPr lang="en-JP" sz="4400" b="1" dirty="0">
                <a:latin typeface="Meiryo" panose="020B0604030504040204" pitchFamily="34" charset="-128"/>
                <a:ea typeface="Meiryo" panose="020B0604030504040204" pitchFamily="34" charset="-128"/>
              </a:rPr>
              <a:t>「ドリルを売るな、</a:t>
            </a:r>
            <a:r>
              <a:rPr lang="en-JP" sz="4400" b="1">
                <a:latin typeface="Meiryo" panose="020B0604030504040204" pitchFamily="34" charset="-128"/>
                <a:ea typeface="Meiryo" panose="020B0604030504040204" pitchFamily="34" charset="-128"/>
              </a:rPr>
              <a:t>穴を売れ。」</a:t>
            </a:r>
            <a:endParaRPr lang="en-US" sz="4400" b="1" dirty="0">
              <a:latin typeface="Meiryo" panose="020B0604030504040204" pitchFamily="34" charset="-128"/>
              <a:ea typeface="Meiryo" panose="020B0604030504040204" pitchFamily="34" charset="-128"/>
            </a:endParaRPr>
          </a:p>
          <a:p>
            <a:r>
              <a:rPr lang="en-JP" altLang="ja-JP" sz="3600" b="1">
                <a:latin typeface="Meiryo" panose="020B0604030504040204" pitchFamily="34" charset="-128"/>
                <a:ea typeface="Meiryo" panose="020B0604030504040204" pitchFamily="34" charset="-128"/>
              </a:rPr>
              <a:t>商品ではなく、課題解決を売るのが正解。</a:t>
            </a:r>
          </a:p>
        </p:txBody>
      </p:sp>
    </p:spTree>
    <p:extLst>
      <p:ext uri="{BB962C8B-B14F-4D97-AF65-F5344CB8AC3E}">
        <p14:creationId xmlns:p14="http://schemas.microsoft.com/office/powerpoint/2010/main" val="268700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39338AC-2CB5-5437-5BD5-3C0AEB952C0E}"/>
              </a:ext>
            </a:extLst>
          </p:cNvPr>
          <p:cNvSpPr>
            <a:spLocks noGrp="1"/>
          </p:cNvSpPr>
          <p:nvPr>
            <p:ph type="title"/>
          </p:nvPr>
        </p:nvSpPr>
        <p:spPr/>
        <p:txBody>
          <a:bodyPr/>
          <a:lstStyle/>
          <a:p>
            <a:r>
              <a:rPr lang="ja-JP" altLang="en-US"/>
              <a:t>判断のパターン</a:t>
            </a:r>
          </a:p>
        </p:txBody>
      </p:sp>
      <p:sp>
        <p:nvSpPr>
          <p:cNvPr id="6" name="テキスト プレースホルダー 5">
            <a:extLst>
              <a:ext uri="{FF2B5EF4-FFF2-40B4-BE49-F238E27FC236}">
                <a16:creationId xmlns:a16="http://schemas.microsoft.com/office/drawing/2014/main" id="{D6178B38-AB94-0603-F342-6B31BAA2D6FB}"/>
              </a:ext>
            </a:extLst>
          </p:cNvPr>
          <p:cNvSpPr>
            <a:spLocks noGrp="1"/>
          </p:cNvSpPr>
          <p:nvPr>
            <p:ph type="body" idx="1"/>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226C9F8B-91EA-BFD3-4587-DCBB6F158972}"/>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171DF462-7D70-C791-FC67-D24212FC8291}"/>
              </a:ext>
            </a:extLst>
          </p:cNvPr>
          <p:cNvSpPr>
            <a:spLocks noGrp="1"/>
          </p:cNvSpPr>
          <p:nvPr>
            <p:ph type="sldNum" sz="quarter" idx="12"/>
          </p:nvPr>
        </p:nvSpPr>
        <p:spPr/>
        <p:txBody>
          <a:bodyPr/>
          <a:lstStyle/>
          <a:p>
            <a:fld id="{F48F7E16-ADB4-B142-B332-263287BED0B0}" type="slidenum">
              <a:rPr lang="ja-JP" altLang="en-US" smtClean="0"/>
              <a:pPr/>
              <a:t>30</a:t>
            </a:fld>
            <a:endParaRPr lang="ja-JP" altLang="en-US" dirty="0"/>
          </a:p>
        </p:txBody>
      </p:sp>
    </p:spTree>
    <p:extLst>
      <p:ext uri="{BB962C8B-B14F-4D97-AF65-F5344CB8AC3E}">
        <p14:creationId xmlns:p14="http://schemas.microsoft.com/office/powerpoint/2010/main" val="4007361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C2C26-12F4-E583-E462-8DD5750535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C6B05C-4A44-39A3-A6DC-87F2F297700E}"/>
              </a:ext>
            </a:extLst>
          </p:cNvPr>
          <p:cNvSpPr>
            <a:spLocks noGrp="1"/>
          </p:cNvSpPr>
          <p:nvPr>
            <p:ph type="title"/>
          </p:nvPr>
        </p:nvSpPr>
        <p:spPr/>
        <p:txBody>
          <a:bodyPr/>
          <a:lstStyle/>
          <a:p>
            <a:r>
              <a:rPr kumimoji="1" lang="ja-JP" altLang="en-US"/>
              <a:t>顧客価値も技術も同じケース</a:t>
            </a:r>
          </a:p>
        </p:txBody>
      </p:sp>
      <p:sp>
        <p:nvSpPr>
          <p:cNvPr id="3" name="フッター プレースホルダー 2">
            <a:extLst>
              <a:ext uri="{FF2B5EF4-FFF2-40B4-BE49-F238E27FC236}">
                <a16:creationId xmlns:a16="http://schemas.microsoft.com/office/drawing/2014/main" id="{F3D2FD46-785D-58C9-4792-F8CA137EB59B}"/>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F3636DBA-5DCE-5415-79CE-F02181A1CA03}"/>
              </a:ext>
            </a:extLst>
          </p:cNvPr>
          <p:cNvSpPr>
            <a:spLocks noGrp="1"/>
          </p:cNvSpPr>
          <p:nvPr>
            <p:ph type="sldNum" sz="quarter" idx="12"/>
          </p:nvPr>
        </p:nvSpPr>
        <p:spPr/>
        <p:txBody>
          <a:bodyPr/>
          <a:lstStyle/>
          <a:p>
            <a:fld id="{F48F7E16-ADB4-B142-B332-263287BED0B0}" type="slidenum">
              <a:rPr lang="ja-JP" altLang="en-US" smtClean="0"/>
              <a:pPr/>
              <a:t>31</a:t>
            </a:fld>
            <a:endParaRPr lang="ja-JP" altLang="en-US" dirty="0"/>
          </a:p>
        </p:txBody>
      </p:sp>
      <p:sp>
        <p:nvSpPr>
          <p:cNvPr id="5" name="円/楕円 4">
            <a:extLst>
              <a:ext uri="{FF2B5EF4-FFF2-40B4-BE49-F238E27FC236}">
                <a16:creationId xmlns:a16="http://schemas.microsoft.com/office/drawing/2014/main" id="{34FFECFF-AEB0-DAA5-F121-ED783B55CCBF}"/>
              </a:ext>
            </a:extLst>
          </p:cNvPr>
          <p:cNvSpPr/>
          <p:nvPr/>
        </p:nvSpPr>
        <p:spPr>
          <a:xfrm>
            <a:off x="3604438" y="871869"/>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部屋干し</a:t>
            </a:r>
            <a:r>
              <a:rPr kumimoji="1" lang="en-US" altLang="ja-JP" dirty="0"/>
              <a:t>OK</a:t>
            </a:r>
            <a:endParaRPr kumimoji="1" lang="ja-JP" altLang="en-US"/>
          </a:p>
        </p:txBody>
      </p:sp>
      <p:sp>
        <p:nvSpPr>
          <p:cNvPr id="6" name="円/楕円 5">
            <a:extLst>
              <a:ext uri="{FF2B5EF4-FFF2-40B4-BE49-F238E27FC236}">
                <a16:creationId xmlns:a16="http://schemas.microsoft.com/office/drawing/2014/main" id="{AE760B69-B931-9FB4-62F6-A2DB9A0D1EC8}"/>
              </a:ext>
            </a:extLst>
          </p:cNvPr>
          <p:cNvSpPr/>
          <p:nvPr/>
        </p:nvSpPr>
        <p:spPr>
          <a:xfrm>
            <a:off x="2236381" y="2055627"/>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自社：抗菌剤</a:t>
            </a:r>
            <a:r>
              <a:rPr kumimoji="1" lang="en-US" altLang="ja-JP" dirty="0"/>
              <a:t>A</a:t>
            </a:r>
            <a:endParaRPr kumimoji="1" lang="ja-JP" altLang="en-US"/>
          </a:p>
        </p:txBody>
      </p:sp>
      <p:sp>
        <p:nvSpPr>
          <p:cNvPr id="7" name="円/楕円 6">
            <a:extLst>
              <a:ext uri="{FF2B5EF4-FFF2-40B4-BE49-F238E27FC236}">
                <a16:creationId xmlns:a16="http://schemas.microsoft.com/office/drawing/2014/main" id="{8FB6E303-F17C-DEF0-0DD7-5B90DCC722ED}"/>
              </a:ext>
            </a:extLst>
          </p:cNvPr>
          <p:cNvSpPr/>
          <p:nvPr/>
        </p:nvSpPr>
        <p:spPr>
          <a:xfrm>
            <a:off x="5472224" y="2069802"/>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競合：抗菌剤</a:t>
            </a:r>
            <a:r>
              <a:rPr kumimoji="1" lang="en-US" altLang="ja-JP" dirty="0"/>
              <a:t>A</a:t>
            </a:r>
            <a:endParaRPr kumimoji="1" lang="ja-JP" altLang="en-US"/>
          </a:p>
        </p:txBody>
      </p:sp>
      <p:sp>
        <p:nvSpPr>
          <p:cNvPr id="8" name="テキスト ボックス 7">
            <a:extLst>
              <a:ext uri="{FF2B5EF4-FFF2-40B4-BE49-F238E27FC236}">
                <a16:creationId xmlns:a16="http://schemas.microsoft.com/office/drawing/2014/main" id="{0604905E-9311-7385-7439-E52CD5ADD8DE}"/>
              </a:ext>
            </a:extLst>
          </p:cNvPr>
          <p:cNvSpPr txBox="1"/>
          <p:nvPr/>
        </p:nvSpPr>
        <p:spPr>
          <a:xfrm>
            <a:off x="1360967" y="3359888"/>
            <a:ext cx="5724644" cy="2308324"/>
          </a:xfrm>
          <a:prstGeom prst="rect">
            <a:avLst/>
          </a:prstGeom>
          <a:noFill/>
        </p:spPr>
        <p:txBody>
          <a:bodyPr wrap="none" rtlCol="0">
            <a:spAutoFit/>
          </a:bodyPr>
          <a:lstStyle/>
          <a:p>
            <a:r>
              <a:rPr lang="ja-JP" altLang="en-US" b="1"/>
              <a:t>評価</a:t>
            </a:r>
            <a:endParaRPr lang="en-US" altLang="ja-JP" b="1" dirty="0"/>
          </a:p>
          <a:p>
            <a:r>
              <a:rPr kumimoji="1" lang="ja-JP" altLang="en-US"/>
              <a:t>・</a:t>
            </a:r>
            <a:r>
              <a:rPr kumimoji="1" lang="en-US" altLang="ja-JP" dirty="0"/>
              <a:t>F</a:t>
            </a:r>
            <a:r>
              <a:rPr lang="ja-JP" altLang="en-US"/>
              <a:t>軸がないため、収益が低下していくと想定</a:t>
            </a:r>
            <a:endParaRPr lang="en-US" altLang="ja-JP" dirty="0"/>
          </a:p>
          <a:p>
            <a:r>
              <a:rPr kumimoji="1" lang="ja-JP" altLang="en-US"/>
              <a:t>・競合者数が</a:t>
            </a:r>
            <a:r>
              <a:rPr lang="ja-JP" altLang="en-US"/>
              <a:t>４</a:t>
            </a:r>
            <a:r>
              <a:rPr kumimoji="1" lang="ja-JP" altLang="en-US"/>
              <a:t>社以上あれば、価格は加速度的に下落</a:t>
            </a:r>
            <a:endParaRPr kumimoji="1" lang="en-US" altLang="ja-JP" dirty="0"/>
          </a:p>
          <a:p>
            <a:r>
              <a:rPr lang="ja-JP" altLang="en-US"/>
              <a:t>・３社までなら架線を保てる可能性あり</a:t>
            </a:r>
            <a:endParaRPr kumimoji="1" lang="en-US" altLang="ja-JP" dirty="0"/>
          </a:p>
          <a:p>
            <a:endParaRPr kumimoji="1" lang="en-US" altLang="ja-JP" dirty="0"/>
          </a:p>
          <a:p>
            <a:r>
              <a:rPr lang="ja-JP" altLang="en-US" b="1"/>
              <a:t>アクション案</a:t>
            </a:r>
            <a:endParaRPr lang="en-US" altLang="ja-JP" b="1" dirty="0"/>
          </a:p>
          <a:p>
            <a:r>
              <a:rPr kumimoji="1" lang="ja-JP" altLang="en-US"/>
              <a:t>・さらなる顧客課題の深堀りと新規技術の獲得</a:t>
            </a:r>
            <a:endParaRPr kumimoji="1" lang="en-US" altLang="ja-JP" dirty="0"/>
          </a:p>
          <a:p>
            <a:r>
              <a:rPr lang="ja-JP" altLang="en-US"/>
              <a:t>・新たな用途探索を通じて新規技術の獲得</a:t>
            </a:r>
            <a:endParaRPr kumimoji="1" lang="en-US" altLang="ja-JP" dirty="0"/>
          </a:p>
        </p:txBody>
      </p:sp>
      <p:pic>
        <p:nvPicPr>
          <p:cNvPr id="10" name="図 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97B91EFB-0C65-F183-BAD3-2F4E64F87927}"/>
              </a:ext>
            </a:extLst>
          </p:cNvPr>
          <p:cNvPicPr>
            <a:picLocks noChangeAspect="1"/>
          </p:cNvPicPr>
          <p:nvPr/>
        </p:nvPicPr>
        <p:blipFill>
          <a:blip r:embed="rId2"/>
          <a:stretch>
            <a:fillRect/>
          </a:stretch>
        </p:blipFill>
        <p:spPr>
          <a:xfrm>
            <a:off x="6723913" y="799214"/>
            <a:ext cx="2611474" cy="899032"/>
          </a:xfrm>
          <a:prstGeom prst="rect">
            <a:avLst/>
          </a:prstGeom>
        </p:spPr>
      </p:pic>
      <p:sp>
        <p:nvSpPr>
          <p:cNvPr id="11" name="テキスト ボックス 10">
            <a:extLst>
              <a:ext uri="{FF2B5EF4-FFF2-40B4-BE49-F238E27FC236}">
                <a16:creationId xmlns:a16="http://schemas.microsoft.com/office/drawing/2014/main" id="{FCC86B4F-7DC5-6DF8-C5BA-B9A521F48AB2}"/>
              </a:ext>
            </a:extLst>
          </p:cNvPr>
          <p:cNvSpPr txBox="1"/>
          <p:nvPr/>
        </p:nvSpPr>
        <p:spPr>
          <a:xfrm>
            <a:off x="584791" y="1222744"/>
            <a:ext cx="1107996" cy="369332"/>
          </a:xfrm>
          <a:prstGeom prst="rect">
            <a:avLst/>
          </a:prstGeom>
          <a:noFill/>
        </p:spPr>
        <p:txBody>
          <a:bodyPr wrap="none" rtlCol="0">
            <a:spAutoFit/>
          </a:bodyPr>
          <a:lstStyle/>
          <a:p>
            <a:r>
              <a:rPr kumimoji="1" lang="ja-JP" altLang="en-US"/>
              <a:t>顧客価値</a:t>
            </a:r>
          </a:p>
        </p:txBody>
      </p:sp>
      <p:sp>
        <p:nvSpPr>
          <p:cNvPr id="12" name="テキスト ボックス 11">
            <a:extLst>
              <a:ext uri="{FF2B5EF4-FFF2-40B4-BE49-F238E27FC236}">
                <a16:creationId xmlns:a16="http://schemas.microsoft.com/office/drawing/2014/main" id="{C32953FD-1717-BF91-7AEF-6222975BC593}"/>
              </a:ext>
            </a:extLst>
          </p:cNvPr>
          <p:cNvSpPr txBox="1"/>
          <p:nvPr/>
        </p:nvSpPr>
        <p:spPr>
          <a:xfrm>
            <a:off x="598967" y="2332075"/>
            <a:ext cx="646331" cy="369332"/>
          </a:xfrm>
          <a:prstGeom prst="rect">
            <a:avLst/>
          </a:prstGeom>
          <a:noFill/>
        </p:spPr>
        <p:txBody>
          <a:bodyPr wrap="none" rtlCol="0">
            <a:spAutoFit/>
          </a:bodyPr>
          <a:lstStyle/>
          <a:p>
            <a:r>
              <a:rPr kumimoji="1" lang="ja-JP" altLang="en-US"/>
              <a:t>技術</a:t>
            </a:r>
          </a:p>
        </p:txBody>
      </p:sp>
    </p:spTree>
    <p:extLst>
      <p:ext uri="{BB962C8B-B14F-4D97-AF65-F5344CB8AC3E}">
        <p14:creationId xmlns:p14="http://schemas.microsoft.com/office/powerpoint/2010/main" val="3472438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1088-7824-4D2F-8A8A-415ADB0827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821C70-159D-1E0C-91B5-186C0329EBB7}"/>
              </a:ext>
            </a:extLst>
          </p:cNvPr>
          <p:cNvSpPr>
            <a:spLocks noGrp="1"/>
          </p:cNvSpPr>
          <p:nvPr>
            <p:ph type="title"/>
          </p:nvPr>
        </p:nvSpPr>
        <p:spPr/>
        <p:txBody>
          <a:bodyPr/>
          <a:lstStyle/>
          <a:p>
            <a:r>
              <a:rPr kumimoji="1" lang="ja-JP" altLang="en-US"/>
              <a:t>顧客価値も技術も異なるケース</a:t>
            </a:r>
          </a:p>
        </p:txBody>
      </p:sp>
      <p:sp>
        <p:nvSpPr>
          <p:cNvPr id="3" name="フッター プレースホルダー 2">
            <a:extLst>
              <a:ext uri="{FF2B5EF4-FFF2-40B4-BE49-F238E27FC236}">
                <a16:creationId xmlns:a16="http://schemas.microsoft.com/office/drawing/2014/main" id="{DD3CFBFD-4042-058F-C242-A9778B8CEFD7}"/>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F11586EA-1C9C-F2BD-05B5-794790CB6110}"/>
              </a:ext>
            </a:extLst>
          </p:cNvPr>
          <p:cNvSpPr>
            <a:spLocks noGrp="1"/>
          </p:cNvSpPr>
          <p:nvPr>
            <p:ph type="sldNum" sz="quarter" idx="12"/>
          </p:nvPr>
        </p:nvSpPr>
        <p:spPr/>
        <p:txBody>
          <a:bodyPr/>
          <a:lstStyle/>
          <a:p>
            <a:fld id="{F48F7E16-ADB4-B142-B332-263287BED0B0}" type="slidenum">
              <a:rPr lang="ja-JP" altLang="en-US" smtClean="0"/>
              <a:pPr/>
              <a:t>32</a:t>
            </a:fld>
            <a:endParaRPr lang="ja-JP" altLang="en-US" dirty="0"/>
          </a:p>
        </p:txBody>
      </p:sp>
      <p:sp>
        <p:nvSpPr>
          <p:cNvPr id="5" name="円/楕円 4">
            <a:extLst>
              <a:ext uri="{FF2B5EF4-FFF2-40B4-BE49-F238E27FC236}">
                <a16:creationId xmlns:a16="http://schemas.microsoft.com/office/drawing/2014/main" id="{49B3C870-44BD-53F8-FD50-E77268B61FFF}"/>
              </a:ext>
            </a:extLst>
          </p:cNvPr>
          <p:cNvSpPr/>
          <p:nvPr/>
        </p:nvSpPr>
        <p:spPr>
          <a:xfrm>
            <a:off x="5369443" y="861236"/>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競合：部屋干し</a:t>
            </a:r>
            <a:r>
              <a:rPr kumimoji="1" lang="en-US" altLang="ja-JP" dirty="0"/>
              <a:t>OK</a:t>
            </a:r>
            <a:endParaRPr kumimoji="1" lang="ja-JP" altLang="en-US"/>
          </a:p>
        </p:txBody>
      </p:sp>
      <p:sp>
        <p:nvSpPr>
          <p:cNvPr id="6" name="円/楕円 5">
            <a:extLst>
              <a:ext uri="{FF2B5EF4-FFF2-40B4-BE49-F238E27FC236}">
                <a16:creationId xmlns:a16="http://schemas.microsoft.com/office/drawing/2014/main" id="{2CACDE87-6A75-0DCD-2B70-E9C68C31ED18}"/>
              </a:ext>
            </a:extLst>
          </p:cNvPr>
          <p:cNvSpPr/>
          <p:nvPr/>
        </p:nvSpPr>
        <p:spPr>
          <a:xfrm>
            <a:off x="2236381" y="2055627"/>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自社：包材技術</a:t>
            </a:r>
          </a:p>
        </p:txBody>
      </p:sp>
      <p:sp>
        <p:nvSpPr>
          <p:cNvPr id="7" name="円/楕円 6">
            <a:extLst>
              <a:ext uri="{FF2B5EF4-FFF2-40B4-BE49-F238E27FC236}">
                <a16:creationId xmlns:a16="http://schemas.microsoft.com/office/drawing/2014/main" id="{C4BFCE95-C4C6-5B96-9038-1007A8C61441}"/>
              </a:ext>
            </a:extLst>
          </p:cNvPr>
          <p:cNvSpPr/>
          <p:nvPr/>
        </p:nvSpPr>
        <p:spPr>
          <a:xfrm>
            <a:off x="5472224" y="2069802"/>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競合：抗菌剤</a:t>
            </a:r>
            <a:r>
              <a:rPr kumimoji="1" lang="en-US" altLang="ja-JP" dirty="0"/>
              <a:t>B</a:t>
            </a:r>
            <a:endParaRPr kumimoji="1" lang="ja-JP" altLang="en-US"/>
          </a:p>
        </p:txBody>
      </p:sp>
      <p:sp>
        <p:nvSpPr>
          <p:cNvPr id="8" name="テキスト ボックス 7">
            <a:extLst>
              <a:ext uri="{FF2B5EF4-FFF2-40B4-BE49-F238E27FC236}">
                <a16:creationId xmlns:a16="http://schemas.microsoft.com/office/drawing/2014/main" id="{9B0F7A03-4310-7F0E-4836-F126076FA678}"/>
              </a:ext>
            </a:extLst>
          </p:cNvPr>
          <p:cNvSpPr txBox="1"/>
          <p:nvPr/>
        </p:nvSpPr>
        <p:spPr>
          <a:xfrm>
            <a:off x="1360967" y="3359888"/>
            <a:ext cx="6984604" cy="2308324"/>
          </a:xfrm>
          <a:prstGeom prst="rect">
            <a:avLst/>
          </a:prstGeom>
          <a:noFill/>
        </p:spPr>
        <p:txBody>
          <a:bodyPr wrap="none" rtlCol="0">
            <a:spAutoFit/>
          </a:bodyPr>
          <a:lstStyle/>
          <a:p>
            <a:r>
              <a:rPr kumimoji="1" lang="en-US" altLang="ja-JP" dirty="0"/>
              <a:t>①</a:t>
            </a:r>
            <a:r>
              <a:rPr kumimoji="1" lang="ja-JP" altLang="en-US"/>
              <a:t>スティックがほしいユーザーには差別化に成功している（</a:t>
            </a:r>
            <a:r>
              <a:rPr kumimoji="1" lang="en-US" altLang="ja-JP" dirty="0"/>
              <a:t>F</a:t>
            </a:r>
            <a:r>
              <a:rPr lang="ja-JP" altLang="en-US"/>
              <a:t>軸</a:t>
            </a:r>
            <a:r>
              <a:rPr kumimoji="1" lang="ja-JP" altLang="en-US"/>
              <a:t>）</a:t>
            </a:r>
            <a:endParaRPr kumimoji="1" lang="en-US" altLang="ja-JP" dirty="0"/>
          </a:p>
          <a:p>
            <a:endParaRPr lang="en-US" altLang="ja-JP" dirty="0"/>
          </a:p>
          <a:p>
            <a:r>
              <a:rPr kumimoji="1" lang="en-US" altLang="ja-JP" dirty="0"/>
              <a:t>②</a:t>
            </a:r>
            <a:r>
              <a:rPr lang="ja-JP" altLang="en-US"/>
              <a:t>部屋干しのターゲットには逆差別化（</a:t>
            </a:r>
            <a:r>
              <a:rPr lang="en-US" altLang="ja-JP" dirty="0"/>
              <a:t>F</a:t>
            </a:r>
            <a:r>
              <a:rPr lang="ja-JP" altLang="en-US"/>
              <a:t>軸）されている</a:t>
            </a:r>
            <a:endParaRPr lang="en-US" altLang="ja-JP" dirty="0"/>
          </a:p>
          <a:p>
            <a:endParaRPr kumimoji="1" lang="en-US" altLang="ja-JP" dirty="0"/>
          </a:p>
          <a:p>
            <a:r>
              <a:rPr lang="ja-JP" altLang="en-US" b="1"/>
              <a:t>アクション</a:t>
            </a:r>
            <a:endParaRPr lang="en-US" altLang="ja-JP" b="1" dirty="0"/>
          </a:p>
          <a:p>
            <a:r>
              <a:rPr lang="ja-JP" altLang="en-US"/>
              <a:t>・スティック化の包材技術では他の用途の探索が可能</a:t>
            </a:r>
            <a:endParaRPr lang="en-US" altLang="ja-JP" dirty="0"/>
          </a:p>
          <a:p>
            <a:r>
              <a:rPr kumimoji="1" lang="ja-JP" altLang="en-US"/>
              <a:t>・抗菌技術は獲得により弱みをなくす技術開発</a:t>
            </a:r>
            <a:endParaRPr kumimoji="1" lang="en-US" altLang="ja-JP" dirty="0"/>
          </a:p>
          <a:p>
            <a:r>
              <a:rPr lang="ja-JP" altLang="en-US"/>
              <a:t>・洗剤の顧客課題の探索</a:t>
            </a:r>
            <a:endParaRPr kumimoji="1" lang="en-US" altLang="ja-JP" dirty="0"/>
          </a:p>
        </p:txBody>
      </p:sp>
      <p:pic>
        <p:nvPicPr>
          <p:cNvPr id="10" name="図 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CD42961-7776-41C0-9361-B192888576F6}"/>
              </a:ext>
            </a:extLst>
          </p:cNvPr>
          <p:cNvPicPr>
            <a:picLocks noChangeAspect="1"/>
          </p:cNvPicPr>
          <p:nvPr/>
        </p:nvPicPr>
        <p:blipFill>
          <a:blip r:embed="rId2"/>
          <a:stretch>
            <a:fillRect/>
          </a:stretch>
        </p:blipFill>
        <p:spPr>
          <a:xfrm>
            <a:off x="8272129" y="724786"/>
            <a:ext cx="1116420" cy="384341"/>
          </a:xfrm>
          <a:prstGeom prst="rect">
            <a:avLst/>
          </a:prstGeom>
        </p:spPr>
      </p:pic>
      <p:sp>
        <p:nvSpPr>
          <p:cNvPr id="11" name="テキスト ボックス 10">
            <a:extLst>
              <a:ext uri="{FF2B5EF4-FFF2-40B4-BE49-F238E27FC236}">
                <a16:creationId xmlns:a16="http://schemas.microsoft.com/office/drawing/2014/main" id="{898AE15B-C474-17A8-311D-E440B9456C9E}"/>
              </a:ext>
            </a:extLst>
          </p:cNvPr>
          <p:cNvSpPr txBox="1"/>
          <p:nvPr/>
        </p:nvSpPr>
        <p:spPr>
          <a:xfrm>
            <a:off x="584791" y="1222744"/>
            <a:ext cx="1107996" cy="369332"/>
          </a:xfrm>
          <a:prstGeom prst="rect">
            <a:avLst/>
          </a:prstGeom>
          <a:noFill/>
        </p:spPr>
        <p:txBody>
          <a:bodyPr wrap="none" rtlCol="0">
            <a:spAutoFit/>
          </a:bodyPr>
          <a:lstStyle/>
          <a:p>
            <a:r>
              <a:rPr kumimoji="1" lang="ja-JP" altLang="en-US"/>
              <a:t>顧客価値</a:t>
            </a:r>
          </a:p>
        </p:txBody>
      </p:sp>
      <p:sp>
        <p:nvSpPr>
          <p:cNvPr id="12" name="テキスト ボックス 11">
            <a:extLst>
              <a:ext uri="{FF2B5EF4-FFF2-40B4-BE49-F238E27FC236}">
                <a16:creationId xmlns:a16="http://schemas.microsoft.com/office/drawing/2014/main" id="{1021DB64-2078-89A8-619A-2A00B9405A4F}"/>
              </a:ext>
            </a:extLst>
          </p:cNvPr>
          <p:cNvSpPr txBox="1"/>
          <p:nvPr/>
        </p:nvSpPr>
        <p:spPr>
          <a:xfrm>
            <a:off x="598967" y="2332075"/>
            <a:ext cx="646331" cy="369332"/>
          </a:xfrm>
          <a:prstGeom prst="rect">
            <a:avLst/>
          </a:prstGeom>
          <a:noFill/>
        </p:spPr>
        <p:txBody>
          <a:bodyPr wrap="none" rtlCol="0">
            <a:spAutoFit/>
          </a:bodyPr>
          <a:lstStyle/>
          <a:p>
            <a:r>
              <a:rPr kumimoji="1" lang="ja-JP" altLang="en-US"/>
              <a:t>技術</a:t>
            </a:r>
          </a:p>
        </p:txBody>
      </p:sp>
      <p:sp>
        <p:nvSpPr>
          <p:cNvPr id="9" name="円/楕円 8">
            <a:extLst>
              <a:ext uri="{FF2B5EF4-FFF2-40B4-BE49-F238E27FC236}">
                <a16:creationId xmlns:a16="http://schemas.microsoft.com/office/drawing/2014/main" id="{CD52122F-8A5E-6D0F-8470-DE2E80115301}"/>
              </a:ext>
            </a:extLst>
          </p:cNvPr>
          <p:cNvSpPr/>
          <p:nvPr/>
        </p:nvSpPr>
        <p:spPr>
          <a:xfrm>
            <a:off x="2130057" y="822250"/>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自社</a:t>
            </a:r>
            <a:r>
              <a:rPr kumimoji="1" lang="ja-JP" altLang="en-US"/>
              <a:t>：スティック洗剤</a:t>
            </a:r>
          </a:p>
        </p:txBody>
      </p:sp>
      <p:pic>
        <p:nvPicPr>
          <p:cNvPr id="5122" name="Picture 2" descr="アタックＺＥＲＯ パーフェクトスティック ７本入り | 花王公式通販 【My Kao Mall】">
            <a:extLst>
              <a:ext uri="{FF2B5EF4-FFF2-40B4-BE49-F238E27FC236}">
                <a16:creationId xmlns:a16="http://schemas.microsoft.com/office/drawing/2014/main" id="{F84C1666-A65B-B32F-C67E-8ED595BBE7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43" r="31346"/>
          <a:stretch>
            <a:fillRect/>
          </a:stretch>
        </p:blipFill>
        <p:spPr bwMode="auto">
          <a:xfrm>
            <a:off x="1796902" y="628946"/>
            <a:ext cx="868948" cy="119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77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4F4ED3-53F3-8109-1B8B-E9BFC3EBA4D4}"/>
              </a:ext>
            </a:extLst>
          </p:cNvPr>
          <p:cNvSpPr>
            <a:spLocks noGrp="1"/>
          </p:cNvSpPr>
          <p:nvPr>
            <p:ph type="title"/>
          </p:nvPr>
        </p:nvSpPr>
        <p:spPr/>
        <p:txBody>
          <a:bodyPr/>
          <a:lstStyle/>
          <a:p>
            <a:r>
              <a:rPr kumimoji="1" lang="ja-JP" altLang="en-US"/>
              <a:t>顧客価値が同じで技術が異なるケース</a:t>
            </a:r>
          </a:p>
        </p:txBody>
      </p:sp>
      <p:sp>
        <p:nvSpPr>
          <p:cNvPr id="3" name="フッター プレースホルダー 2">
            <a:extLst>
              <a:ext uri="{FF2B5EF4-FFF2-40B4-BE49-F238E27FC236}">
                <a16:creationId xmlns:a16="http://schemas.microsoft.com/office/drawing/2014/main" id="{C5416033-A7A4-47D7-0170-B47E00CC7480}"/>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524523F3-9145-CB65-332F-3996A385A585}"/>
              </a:ext>
            </a:extLst>
          </p:cNvPr>
          <p:cNvSpPr>
            <a:spLocks noGrp="1"/>
          </p:cNvSpPr>
          <p:nvPr>
            <p:ph type="sldNum" sz="quarter" idx="12"/>
          </p:nvPr>
        </p:nvSpPr>
        <p:spPr/>
        <p:txBody>
          <a:bodyPr/>
          <a:lstStyle/>
          <a:p>
            <a:fld id="{F48F7E16-ADB4-B142-B332-263287BED0B0}" type="slidenum">
              <a:rPr lang="ja-JP" altLang="en-US" smtClean="0"/>
              <a:pPr/>
              <a:t>33</a:t>
            </a:fld>
            <a:endParaRPr lang="ja-JP" altLang="en-US" dirty="0"/>
          </a:p>
        </p:txBody>
      </p:sp>
      <p:sp>
        <p:nvSpPr>
          <p:cNvPr id="5" name="円/楕円 4">
            <a:extLst>
              <a:ext uri="{FF2B5EF4-FFF2-40B4-BE49-F238E27FC236}">
                <a16:creationId xmlns:a16="http://schemas.microsoft.com/office/drawing/2014/main" id="{F3BABA33-4CA0-C776-B9D6-23BD9B5ABDC4}"/>
              </a:ext>
            </a:extLst>
          </p:cNvPr>
          <p:cNvSpPr/>
          <p:nvPr/>
        </p:nvSpPr>
        <p:spPr>
          <a:xfrm>
            <a:off x="3604438" y="871869"/>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部屋干し</a:t>
            </a:r>
            <a:r>
              <a:rPr kumimoji="1" lang="en-US" altLang="ja-JP" dirty="0"/>
              <a:t>OK</a:t>
            </a:r>
            <a:endParaRPr kumimoji="1" lang="ja-JP" altLang="en-US"/>
          </a:p>
        </p:txBody>
      </p:sp>
      <p:sp>
        <p:nvSpPr>
          <p:cNvPr id="6" name="円/楕円 5">
            <a:extLst>
              <a:ext uri="{FF2B5EF4-FFF2-40B4-BE49-F238E27FC236}">
                <a16:creationId xmlns:a16="http://schemas.microsoft.com/office/drawing/2014/main" id="{8C910294-D658-4C85-152A-5DF7899631A9}"/>
              </a:ext>
            </a:extLst>
          </p:cNvPr>
          <p:cNvSpPr/>
          <p:nvPr/>
        </p:nvSpPr>
        <p:spPr>
          <a:xfrm>
            <a:off x="2236381" y="2055627"/>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自社：抗菌剤</a:t>
            </a:r>
            <a:r>
              <a:rPr kumimoji="1" lang="en-US" altLang="ja-JP" dirty="0"/>
              <a:t>A</a:t>
            </a:r>
            <a:endParaRPr kumimoji="1" lang="ja-JP" altLang="en-US"/>
          </a:p>
        </p:txBody>
      </p:sp>
      <p:sp>
        <p:nvSpPr>
          <p:cNvPr id="7" name="円/楕円 6">
            <a:extLst>
              <a:ext uri="{FF2B5EF4-FFF2-40B4-BE49-F238E27FC236}">
                <a16:creationId xmlns:a16="http://schemas.microsoft.com/office/drawing/2014/main" id="{4D2E0E25-AB29-BADA-6AAD-1898EBFFE639}"/>
              </a:ext>
            </a:extLst>
          </p:cNvPr>
          <p:cNvSpPr/>
          <p:nvPr/>
        </p:nvSpPr>
        <p:spPr>
          <a:xfrm>
            <a:off x="5472224" y="2069802"/>
            <a:ext cx="3009014"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競合：抗菌剤</a:t>
            </a:r>
            <a:r>
              <a:rPr kumimoji="1" lang="en-US" altLang="ja-JP" dirty="0"/>
              <a:t>B</a:t>
            </a:r>
            <a:endParaRPr kumimoji="1" lang="ja-JP" altLang="en-US"/>
          </a:p>
        </p:txBody>
      </p:sp>
      <p:sp>
        <p:nvSpPr>
          <p:cNvPr id="8" name="テキスト ボックス 7">
            <a:extLst>
              <a:ext uri="{FF2B5EF4-FFF2-40B4-BE49-F238E27FC236}">
                <a16:creationId xmlns:a16="http://schemas.microsoft.com/office/drawing/2014/main" id="{8375A8DE-CF5B-2BE6-C3B8-E06BF6E607D0}"/>
              </a:ext>
            </a:extLst>
          </p:cNvPr>
          <p:cNvSpPr txBox="1"/>
          <p:nvPr/>
        </p:nvSpPr>
        <p:spPr>
          <a:xfrm>
            <a:off x="1360967" y="3359888"/>
            <a:ext cx="6731330" cy="2862322"/>
          </a:xfrm>
          <a:prstGeom prst="rect">
            <a:avLst/>
          </a:prstGeom>
          <a:noFill/>
        </p:spPr>
        <p:txBody>
          <a:bodyPr wrap="none" rtlCol="0">
            <a:spAutoFit/>
          </a:bodyPr>
          <a:lstStyle/>
          <a:p>
            <a:r>
              <a:rPr kumimoji="1" lang="en-US" altLang="ja-JP" dirty="0"/>
              <a:t>①</a:t>
            </a:r>
            <a:r>
              <a:rPr kumimoji="1" lang="ja-JP" altLang="en-US"/>
              <a:t>抗菌剤</a:t>
            </a:r>
            <a:r>
              <a:rPr kumimoji="1" lang="en-US" altLang="ja-JP" dirty="0"/>
              <a:t>A</a:t>
            </a:r>
            <a:r>
              <a:rPr lang="ja-JP" altLang="en-US"/>
              <a:t>と</a:t>
            </a:r>
            <a:r>
              <a:rPr lang="en-US" altLang="ja-JP" dirty="0"/>
              <a:t>B</a:t>
            </a:r>
            <a:r>
              <a:rPr lang="ja-JP" altLang="en-US"/>
              <a:t>がもたらす顧客価値の相違はどの程度か？</a:t>
            </a:r>
            <a:endParaRPr lang="en-US" altLang="ja-JP" dirty="0"/>
          </a:p>
          <a:p>
            <a:r>
              <a:rPr kumimoji="1" lang="ja-JP" altLang="en-US"/>
              <a:t>　→　大差なければ</a:t>
            </a:r>
            <a:r>
              <a:rPr kumimoji="1" lang="en-US" altLang="ja-JP" dirty="0"/>
              <a:t>F</a:t>
            </a:r>
            <a:r>
              <a:rPr kumimoji="1" lang="ja-JP" altLang="en-US"/>
              <a:t>軸ではない</a:t>
            </a:r>
            <a:endParaRPr kumimoji="1" lang="en-US" altLang="ja-JP" dirty="0"/>
          </a:p>
          <a:p>
            <a:endParaRPr lang="en-US" altLang="ja-JP" dirty="0"/>
          </a:p>
          <a:p>
            <a:r>
              <a:rPr kumimoji="1" lang="en-US" altLang="ja-JP" dirty="0"/>
              <a:t>②</a:t>
            </a:r>
            <a:r>
              <a:rPr kumimoji="1" lang="ja-JP" altLang="en-US"/>
              <a:t>自社で抗菌剤</a:t>
            </a:r>
            <a:r>
              <a:rPr kumimoji="1" lang="en-US" altLang="ja-JP" dirty="0"/>
              <a:t>A</a:t>
            </a:r>
            <a:r>
              <a:rPr lang="ja-JP" altLang="en-US"/>
              <a:t>と共に抗菌剤</a:t>
            </a:r>
            <a:r>
              <a:rPr lang="en-US" altLang="ja-JP" dirty="0"/>
              <a:t>B</a:t>
            </a:r>
            <a:r>
              <a:rPr lang="ja-JP" altLang="en-US"/>
              <a:t>、</a:t>
            </a:r>
            <a:r>
              <a:rPr lang="en-US" altLang="ja-JP" dirty="0"/>
              <a:t>C</a:t>
            </a:r>
            <a:r>
              <a:rPr lang="ja-JP" altLang="en-US"/>
              <a:t>の特許も取得していた。</a:t>
            </a:r>
            <a:endParaRPr lang="en-US" altLang="ja-JP" dirty="0"/>
          </a:p>
          <a:p>
            <a:r>
              <a:rPr kumimoji="1" lang="ja-JP" altLang="en-US"/>
              <a:t>　→　それが理由で競合の参入を防げる場合は</a:t>
            </a:r>
            <a:r>
              <a:rPr kumimoji="1" lang="en-US" altLang="ja-JP" dirty="0"/>
              <a:t>F</a:t>
            </a:r>
            <a:r>
              <a:rPr kumimoji="1" lang="ja-JP" altLang="en-US"/>
              <a:t>軸の可能性あり</a:t>
            </a:r>
            <a:endParaRPr kumimoji="1" lang="en-US" altLang="ja-JP" dirty="0"/>
          </a:p>
          <a:p>
            <a:r>
              <a:rPr lang="ja-JP" altLang="en-US"/>
              <a:t>　　　逆の場合は</a:t>
            </a:r>
            <a:r>
              <a:rPr lang="en-US" altLang="ja-JP" dirty="0"/>
              <a:t>F</a:t>
            </a:r>
            <a:r>
              <a:rPr lang="ja-JP" altLang="en-US"/>
              <a:t>軸で逆差別化されている</a:t>
            </a:r>
            <a:endParaRPr lang="en-US" altLang="ja-JP" dirty="0"/>
          </a:p>
          <a:p>
            <a:endParaRPr kumimoji="1" lang="en-US" altLang="ja-JP" dirty="0"/>
          </a:p>
          <a:p>
            <a:r>
              <a:rPr lang="ja-JP" altLang="en-US" b="1"/>
              <a:t>アクション案</a:t>
            </a:r>
            <a:endParaRPr lang="en-US" altLang="ja-JP" b="1" dirty="0"/>
          </a:p>
          <a:p>
            <a:r>
              <a:rPr kumimoji="1" lang="ja-JP" altLang="en-US"/>
              <a:t>・さらなる顧客課題の探索</a:t>
            </a:r>
            <a:endParaRPr kumimoji="1" lang="en-US" altLang="ja-JP" dirty="0"/>
          </a:p>
          <a:p>
            <a:r>
              <a:rPr lang="ja-JP" altLang="en-US"/>
              <a:t>・相手方特許の無力化（攻めの知財）やクロスライセンス</a:t>
            </a:r>
            <a:endParaRPr kumimoji="1" lang="en-US" altLang="ja-JP" dirty="0"/>
          </a:p>
        </p:txBody>
      </p:sp>
      <p:pic>
        <p:nvPicPr>
          <p:cNvPr id="10" name="図 9"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A463E5EA-7363-A239-20EE-9DC2512A3C6B}"/>
              </a:ext>
            </a:extLst>
          </p:cNvPr>
          <p:cNvPicPr>
            <a:picLocks noChangeAspect="1"/>
          </p:cNvPicPr>
          <p:nvPr/>
        </p:nvPicPr>
        <p:blipFill>
          <a:blip r:embed="rId2"/>
          <a:stretch>
            <a:fillRect/>
          </a:stretch>
        </p:blipFill>
        <p:spPr>
          <a:xfrm>
            <a:off x="6723913" y="799214"/>
            <a:ext cx="2611474" cy="899032"/>
          </a:xfrm>
          <a:prstGeom prst="rect">
            <a:avLst/>
          </a:prstGeom>
        </p:spPr>
      </p:pic>
      <p:sp>
        <p:nvSpPr>
          <p:cNvPr id="11" name="テキスト ボックス 10">
            <a:extLst>
              <a:ext uri="{FF2B5EF4-FFF2-40B4-BE49-F238E27FC236}">
                <a16:creationId xmlns:a16="http://schemas.microsoft.com/office/drawing/2014/main" id="{49A282DE-41ED-0390-A7B0-6DC427123270}"/>
              </a:ext>
            </a:extLst>
          </p:cNvPr>
          <p:cNvSpPr txBox="1"/>
          <p:nvPr/>
        </p:nvSpPr>
        <p:spPr>
          <a:xfrm>
            <a:off x="584791" y="1222744"/>
            <a:ext cx="1107996" cy="369332"/>
          </a:xfrm>
          <a:prstGeom prst="rect">
            <a:avLst/>
          </a:prstGeom>
          <a:noFill/>
        </p:spPr>
        <p:txBody>
          <a:bodyPr wrap="none" rtlCol="0">
            <a:spAutoFit/>
          </a:bodyPr>
          <a:lstStyle/>
          <a:p>
            <a:r>
              <a:rPr kumimoji="1" lang="ja-JP" altLang="en-US"/>
              <a:t>顧客価値</a:t>
            </a:r>
          </a:p>
        </p:txBody>
      </p:sp>
      <p:sp>
        <p:nvSpPr>
          <p:cNvPr id="12" name="テキスト ボックス 11">
            <a:extLst>
              <a:ext uri="{FF2B5EF4-FFF2-40B4-BE49-F238E27FC236}">
                <a16:creationId xmlns:a16="http://schemas.microsoft.com/office/drawing/2014/main" id="{484F37AC-7558-36AB-3507-8EB970069BB9}"/>
              </a:ext>
            </a:extLst>
          </p:cNvPr>
          <p:cNvSpPr txBox="1"/>
          <p:nvPr/>
        </p:nvSpPr>
        <p:spPr>
          <a:xfrm>
            <a:off x="598967" y="2332075"/>
            <a:ext cx="646331" cy="369332"/>
          </a:xfrm>
          <a:prstGeom prst="rect">
            <a:avLst/>
          </a:prstGeom>
          <a:noFill/>
        </p:spPr>
        <p:txBody>
          <a:bodyPr wrap="none" rtlCol="0">
            <a:spAutoFit/>
          </a:bodyPr>
          <a:lstStyle/>
          <a:p>
            <a:r>
              <a:rPr kumimoji="1" lang="ja-JP" altLang="en-US"/>
              <a:t>技術</a:t>
            </a:r>
          </a:p>
        </p:txBody>
      </p:sp>
    </p:spTree>
    <p:extLst>
      <p:ext uri="{BB962C8B-B14F-4D97-AF65-F5344CB8AC3E}">
        <p14:creationId xmlns:p14="http://schemas.microsoft.com/office/powerpoint/2010/main" val="494095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854196-7989-3947-16E8-9D0A8C8B2A21}"/>
              </a:ext>
            </a:extLst>
          </p:cNvPr>
          <p:cNvSpPr>
            <a:spLocks noGrp="1"/>
          </p:cNvSpPr>
          <p:nvPr>
            <p:ph type="title"/>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FEFF88-27EA-298E-5755-5A3D052ED4DC}"/>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5690970C-377D-DAF1-F4E7-953A33FC3D40}"/>
              </a:ext>
            </a:extLst>
          </p:cNvPr>
          <p:cNvSpPr>
            <a:spLocks noGrp="1"/>
          </p:cNvSpPr>
          <p:nvPr>
            <p:ph type="sldNum" sz="quarter" idx="12"/>
          </p:nvPr>
        </p:nvSpPr>
        <p:spPr/>
        <p:txBody>
          <a:bodyPr/>
          <a:lstStyle/>
          <a:p>
            <a:fld id="{F48F7E16-ADB4-B142-B332-263287BED0B0}" type="slidenum">
              <a:rPr lang="ja-JP" altLang="en-US" smtClean="0"/>
              <a:pPr/>
              <a:t>34</a:t>
            </a:fld>
            <a:endParaRPr lang="ja-JP" altLang="en-US" dirty="0"/>
          </a:p>
        </p:txBody>
      </p:sp>
      <p:sp>
        <p:nvSpPr>
          <p:cNvPr id="5" name="テキスト ボックス 4">
            <a:extLst>
              <a:ext uri="{FF2B5EF4-FFF2-40B4-BE49-F238E27FC236}">
                <a16:creationId xmlns:a16="http://schemas.microsoft.com/office/drawing/2014/main" id="{FA4D7B34-D259-ED5E-1073-5F30B16E65E9}"/>
              </a:ext>
            </a:extLst>
          </p:cNvPr>
          <p:cNvSpPr txBox="1"/>
          <p:nvPr/>
        </p:nvSpPr>
        <p:spPr>
          <a:xfrm>
            <a:off x="1403497" y="2392325"/>
            <a:ext cx="7725192" cy="1384995"/>
          </a:xfrm>
          <a:prstGeom prst="rect">
            <a:avLst/>
          </a:prstGeom>
          <a:noFill/>
        </p:spPr>
        <p:txBody>
          <a:bodyPr wrap="none" rtlCol="0">
            <a:spAutoFit/>
          </a:bodyPr>
          <a:lstStyle/>
          <a:p>
            <a:r>
              <a:rPr kumimoji="1" lang="ja-JP" altLang="en-US" sz="2800" b="1"/>
              <a:t>適切なタイミングでの競合調査をし、</a:t>
            </a:r>
            <a:endParaRPr kumimoji="1" lang="en-US" altLang="ja-JP" sz="2800" b="1" dirty="0"/>
          </a:p>
          <a:p>
            <a:r>
              <a:rPr kumimoji="1" lang="ja-JP" altLang="en-US" sz="2800" b="1"/>
              <a:t>技術にとどまらず自社を客観視した上で</a:t>
            </a:r>
            <a:endParaRPr kumimoji="1" lang="en-US" altLang="ja-JP" sz="2800" b="1" dirty="0"/>
          </a:p>
          <a:p>
            <a:r>
              <a:rPr lang="ja-JP" altLang="en-US" sz="2800" b="1"/>
              <a:t>技術にとどまらないテーマ設定をしましょう。</a:t>
            </a:r>
            <a:endParaRPr kumimoji="1" lang="ja-JP" altLang="en-US" sz="2800" b="1"/>
          </a:p>
        </p:txBody>
      </p:sp>
    </p:spTree>
    <p:extLst>
      <p:ext uri="{BB962C8B-B14F-4D97-AF65-F5344CB8AC3E}">
        <p14:creationId xmlns:p14="http://schemas.microsoft.com/office/powerpoint/2010/main" val="168848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E0C7-3133-8246-91CA-644ED596D795}"/>
              </a:ext>
            </a:extLst>
          </p:cNvPr>
          <p:cNvSpPr>
            <a:spLocks noGrp="1"/>
          </p:cNvSpPr>
          <p:nvPr>
            <p:ph type="title"/>
          </p:nvPr>
        </p:nvSpPr>
        <p:spPr/>
        <p:txBody>
          <a:bodyPr/>
          <a:lstStyle/>
          <a:p>
            <a:r>
              <a:rPr lang="en-JP" dirty="0"/>
              <a:t>ユーザ</a:t>
            </a:r>
            <a:r>
              <a:rPr lang="en-JP"/>
              <a:t>ー評価系</a:t>
            </a:r>
            <a:r>
              <a:rPr lang="ja-JP" altLang="en-US"/>
              <a:t>の理解</a:t>
            </a:r>
            <a:endParaRPr lang="en-JP" dirty="0"/>
          </a:p>
        </p:txBody>
      </p:sp>
      <p:sp>
        <p:nvSpPr>
          <p:cNvPr id="3" name="Footer Placeholder 2">
            <a:extLst>
              <a:ext uri="{FF2B5EF4-FFF2-40B4-BE49-F238E27FC236}">
                <a16:creationId xmlns:a16="http://schemas.microsoft.com/office/drawing/2014/main" id="{80A65E24-02EB-2E4B-882A-2408946284A5}"/>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Slide Number Placeholder 3">
            <a:extLst>
              <a:ext uri="{FF2B5EF4-FFF2-40B4-BE49-F238E27FC236}">
                <a16:creationId xmlns:a16="http://schemas.microsoft.com/office/drawing/2014/main" id="{6FDA2489-A4DC-644A-AFF8-6EC2B835A60E}"/>
              </a:ext>
            </a:extLst>
          </p:cNvPr>
          <p:cNvSpPr>
            <a:spLocks noGrp="1"/>
          </p:cNvSpPr>
          <p:nvPr>
            <p:ph type="sldNum" sz="quarter" idx="12"/>
          </p:nvPr>
        </p:nvSpPr>
        <p:spPr/>
        <p:txBody>
          <a:bodyPr/>
          <a:lstStyle/>
          <a:p>
            <a:fld id="{F48F7E16-ADB4-B142-B332-263287BED0B0}" type="slidenum">
              <a:rPr kumimoji="1" lang="ja-JP" altLang="en-US" smtClean="0"/>
              <a:t>4</a:t>
            </a:fld>
            <a:endParaRPr kumimoji="1" lang="ja-JP" altLang="en-US" dirty="0"/>
          </a:p>
        </p:txBody>
      </p:sp>
      <p:sp>
        <p:nvSpPr>
          <p:cNvPr id="5" name="TextBox 4">
            <a:extLst>
              <a:ext uri="{FF2B5EF4-FFF2-40B4-BE49-F238E27FC236}">
                <a16:creationId xmlns:a16="http://schemas.microsoft.com/office/drawing/2014/main" id="{17513394-317A-C743-8FEC-2E3FB8579EFE}"/>
              </a:ext>
            </a:extLst>
          </p:cNvPr>
          <p:cNvSpPr txBox="1"/>
          <p:nvPr/>
        </p:nvSpPr>
        <p:spPr>
          <a:xfrm>
            <a:off x="934585" y="757385"/>
            <a:ext cx="8109053" cy="5139869"/>
          </a:xfrm>
          <a:prstGeom prst="rect">
            <a:avLst/>
          </a:prstGeom>
          <a:noFill/>
        </p:spPr>
        <p:txBody>
          <a:bodyPr wrap="square" rtlCol="0">
            <a:spAutoFit/>
          </a:bodyPr>
          <a:lstStyle/>
          <a:p>
            <a:r>
              <a:rPr lang="en-JP" sz="3200" b="1" dirty="0">
                <a:latin typeface="Meiryo" panose="020B0604030504040204" pitchFamily="34" charset="-128"/>
                <a:ea typeface="Meiryo" panose="020B0604030504040204" pitchFamily="34" charset="-128"/>
              </a:rPr>
              <a:t>下のユーザー技術・ユーザー評価技術は、顧客の先取りができれば良い訳ではない。</a:t>
            </a:r>
          </a:p>
          <a:p>
            <a:endParaRPr lang="en-JP" sz="2400" b="1" dirty="0">
              <a:latin typeface="Meiryo" panose="020B0604030504040204" pitchFamily="34" charset="-128"/>
              <a:ea typeface="Meiryo" panose="020B0604030504040204" pitchFamily="34" charset="-128"/>
            </a:endParaRPr>
          </a:p>
          <a:p>
            <a:endParaRPr lang="en-JP" sz="2400" b="1" dirty="0">
              <a:latin typeface="Meiryo" panose="020B0604030504040204" pitchFamily="34" charset="-128"/>
              <a:ea typeface="Meiryo" panose="020B0604030504040204" pitchFamily="34" charset="-128"/>
            </a:endParaRPr>
          </a:p>
          <a:p>
            <a:endParaRPr lang="en-JP" sz="2400" b="1" dirty="0">
              <a:latin typeface="Meiryo" panose="020B0604030504040204" pitchFamily="34" charset="-128"/>
              <a:ea typeface="Meiryo" panose="020B0604030504040204" pitchFamily="34" charset="-128"/>
            </a:endParaRPr>
          </a:p>
          <a:p>
            <a:endParaRPr lang="en-JP" sz="2400" b="1" dirty="0">
              <a:latin typeface="Meiryo" panose="020B0604030504040204" pitchFamily="34" charset="-128"/>
              <a:ea typeface="Meiryo" panose="020B0604030504040204" pitchFamily="34" charset="-128"/>
            </a:endParaRPr>
          </a:p>
          <a:p>
            <a:endParaRPr lang="en-JP" sz="2400" b="1" dirty="0">
              <a:latin typeface="Meiryo" panose="020B0604030504040204" pitchFamily="34" charset="-128"/>
              <a:ea typeface="Meiryo" panose="020B0604030504040204" pitchFamily="34" charset="-128"/>
            </a:endParaRPr>
          </a:p>
          <a:p>
            <a:r>
              <a:rPr lang="en-JP" sz="2400" b="1" dirty="0">
                <a:latin typeface="Meiryo" panose="020B0604030504040204" pitchFamily="34" charset="-128"/>
                <a:ea typeface="Meiryo" panose="020B0604030504040204" pitchFamily="34" charset="-128"/>
              </a:rPr>
              <a:t>ユーザー評価系が競合他社と同じだったらどうなるか？</a:t>
            </a:r>
          </a:p>
          <a:p>
            <a:endParaRPr lang="en-JP" sz="2400" b="1" dirty="0">
              <a:latin typeface="Meiryo" panose="020B0604030504040204" pitchFamily="34" charset="-128"/>
              <a:ea typeface="Meiryo" panose="020B0604030504040204" pitchFamily="34" charset="-128"/>
            </a:endParaRPr>
          </a:p>
          <a:p>
            <a:r>
              <a:rPr lang="en-JP" sz="2400" b="1" dirty="0">
                <a:latin typeface="Meiryo" panose="020B0604030504040204" pitchFamily="34" charset="-128"/>
                <a:ea typeface="Meiryo" panose="020B0604030504040204" pitchFamily="34" charset="-128"/>
              </a:rPr>
              <a:t>競合と同じ評価しかできない以上、同じ提案になる。</a:t>
            </a:r>
          </a:p>
          <a:p>
            <a:endParaRPr lang="en-JP" sz="2400" b="1" dirty="0">
              <a:latin typeface="Meiryo" panose="020B0604030504040204" pitchFamily="34" charset="-128"/>
              <a:ea typeface="Meiryo" panose="020B0604030504040204" pitchFamily="34" charset="-128"/>
            </a:endParaRPr>
          </a:p>
          <a:p>
            <a:r>
              <a:rPr lang="ja-JP" altLang="en-US" sz="2400" b="1">
                <a:latin typeface="Meiryo" panose="020B0604030504040204" pitchFamily="34" charset="-128"/>
                <a:ea typeface="Meiryo" panose="020B0604030504040204" pitchFamily="34" charset="-128"/>
              </a:rPr>
              <a:t>そのため、</a:t>
            </a:r>
            <a:r>
              <a:rPr lang="en-JP" sz="2400" b="1">
                <a:latin typeface="Meiryo" panose="020B0604030504040204" pitchFamily="34" charset="-128"/>
                <a:ea typeface="Meiryo" panose="020B0604030504040204" pitchFamily="34" charset="-128"/>
              </a:rPr>
              <a:t>ユ</a:t>
            </a:r>
            <a:r>
              <a:rPr lang="en-JP" sz="2400" b="1" dirty="0">
                <a:latin typeface="Meiryo" panose="020B0604030504040204" pitchFamily="34" charset="-128"/>
                <a:ea typeface="Meiryo" panose="020B0604030504040204" pitchFamily="34" charset="-128"/>
              </a:rPr>
              <a:t>ーザー評価系は、</a:t>
            </a:r>
            <a:r>
              <a:rPr lang="en-JP" sz="2400" b="1">
                <a:latin typeface="Meiryo" panose="020B0604030504040204" pitchFamily="34" charset="-128"/>
                <a:ea typeface="Meiryo" panose="020B0604030504040204" pitchFamily="34" charset="-128"/>
              </a:rPr>
              <a:t>競合対比で決められなければならない。</a:t>
            </a:r>
            <a:endParaRPr lang="en-JP" sz="2400" b="1" dirty="0">
              <a:latin typeface="Meiryo" panose="020B0604030504040204" pitchFamily="34" charset="-128"/>
              <a:ea typeface="Meiryo" panose="020B0604030504040204" pitchFamily="34" charset="-128"/>
            </a:endParaRPr>
          </a:p>
        </p:txBody>
      </p:sp>
      <p:pic>
        <p:nvPicPr>
          <p:cNvPr id="6" name="Picture 5">
            <a:extLst>
              <a:ext uri="{FF2B5EF4-FFF2-40B4-BE49-F238E27FC236}">
                <a16:creationId xmlns:a16="http://schemas.microsoft.com/office/drawing/2014/main" id="{30B1C35E-CA26-2B48-955D-60E600DDDD8D}"/>
              </a:ext>
            </a:extLst>
          </p:cNvPr>
          <p:cNvPicPr>
            <a:picLocks noChangeAspect="1"/>
          </p:cNvPicPr>
          <p:nvPr/>
        </p:nvPicPr>
        <p:blipFill>
          <a:blip r:embed="rId3"/>
          <a:stretch>
            <a:fillRect/>
          </a:stretch>
        </p:blipFill>
        <p:spPr>
          <a:xfrm>
            <a:off x="1560605" y="1715323"/>
            <a:ext cx="6249447" cy="1850289"/>
          </a:xfrm>
          <a:prstGeom prst="rect">
            <a:avLst/>
          </a:prstGeom>
        </p:spPr>
      </p:pic>
    </p:spTree>
    <p:extLst>
      <p:ext uri="{BB962C8B-B14F-4D97-AF65-F5344CB8AC3E}">
        <p14:creationId xmlns:p14="http://schemas.microsoft.com/office/powerpoint/2010/main" val="254436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3CA935-FE10-D223-2585-72F42FDDE62B}"/>
              </a:ext>
            </a:extLst>
          </p:cNvPr>
          <p:cNvSpPr>
            <a:spLocks noGrp="1"/>
          </p:cNvSpPr>
          <p:nvPr>
            <p:ph type="title"/>
          </p:nvPr>
        </p:nvSpPr>
        <p:spPr/>
        <p:txBody>
          <a:bodyPr/>
          <a:lstStyle/>
          <a:p>
            <a:r>
              <a:rPr kumimoji="1" lang="ja-JP" altLang="en-US"/>
              <a:t>医者理論</a:t>
            </a:r>
          </a:p>
        </p:txBody>
      </p:sp>
      <p:sp>
        <p:nvSpPr>
          <p:cNvPr id="3" name="フッター プレースホルダー 2">
            <a:extLst>
              <a:ext uri="{FF2B5EF4-FFF2-40B4-BE49-F238E27FC236}">
                <a16:creationId xmlns:a16="http://schemas.microsoft.com/office/drawing/2014/main" id="{7780FA8C-C613-59AC-BF03-1D764E982943}"/>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706727EC-4700-29B2-067F-F2E7C506C7A6}"/>
              </a:ext>
            </a:extLst>
          </p:cNvPr>
          <p:cNvSpPr>
            <a:spLocks noGrp="1"/>
          </p:cNvSpPr>
          <p:nvPr>
            <p:ph type="sldNum" sz="quarter" idx="12"/>
          </p:nvPr>
        </p:nvSpPr>
        <p:spPr/>
        <p:txBody>
          <a:bodyPr/>
          <a:lstStyle/>
          <a:p>
            <a:fld id="{F48F7E16-ADB4-B142-B332-263287BED0B0}" type="slidenum">
              <a:rPr lang="ja-JP" altLang="en-US" smtClean="0"/>
              <a:pPr/>
              <a:t>5</a:t>
            </a:fld>
            <a:endParaRPr lang="ja-JP" altLang="en-US" dirty="0"/>
          </a:p>
        </p:txBody>
      </p:sp>
      <p:pic>
        <p:nvPicPr>
          <p:cNvPr id="5" name="図 4" descr="挿絵 が含まれている画像&#10;&#10;自動的に生成された説明">
            <a:extLst>
              <a:ext uri="{FF2B5EF4-FFF2-40B4-BE49-F238E27FC236}">
                <a16:creationId xmlns:a16="http://schemas.microsoft.com/office/drawing/2014/main" id="{A3E7F9A7-89DC-1B14-577D-B1114EB76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5281" y="999064"/>
            <a:ext cx="1857938" cy="2325764"/>
          </a:xfrm>
          <a:prstGeom prst="rect">
            <a:avLst/>
          </a:prstGeom>
        </p:spPr>
      </p:pic>
      <p:sp>
        <p:nvSpPr>
          <p:cNvPr id="6" name="テキスト ボックス 5">
            <a:extLst>
              <a:ext uri="{FF2B5EF4-FFF2-40B4-BE49-F238E27FC236}">
                <a16:creationId xmlns:a16="http://schemas.microsoft.com/office/drawing/2014/main" id="{19761836-0266-3491-C806-BDDD4B40AF6E}"/>
              </a:ext>
            </a:extLst>
          </p:cNvPr>
          <p:cNvSpPr txBox="1"/>
          <p:nvPr/>
        </p:nvSpPr>
        <p:spPr>
          <a:xfrm>
            <a:off x="1151467" y="3598044"/>
            <a:ext cx="7874000" cy="1261884"/>
          </a:xfrm>
          <a:prstGeom prst="rect">
            <a:avLst/>
          </a:prstGeom>
          <a:noFill/>
        </p:spPr>
        <p:txBody>
          <a:bodyPr wrap="square" rtlCol="0">
            <a:spAutoFit/>
          </a:bodyPr>
          <a:lstStyle/>
          <a:p>
            <a:r>
              <a:rPr kumimoji="1" lang="ja-JP" altLang="en-US" sz="3600" b="1">
                <a:latin typeface="Meiryo" panose="020B0604030504040204" pitchFamily="34" charset="-128"/>
                <a:ea typeface="Meiryo" panose="020B0604030504040204" pitchFamily="34" charset="-128"/>
              </a:rPr>
              <a:t>医者が頼られるのはなぜか？</a:t>
            </a:r>
            <a:endParaRPr kumimoji="1" lang="en-US" altLang="ja-JP" sz="3600" b="1" dirty="0">
              <a:latin typeface="Meiryo" panose="020B0604030504040204" pitchFamily="34" charset="-128"/>
              <a:ea typeface="Meiryo" panose="020B0604030504040204" pitchFamily="34" charset="-128"/>
            </a:endParaRPr>
          </a:p>
          <a:p>
            <a:endParaRPr lang="en-US" altLang="ja-JP" sz="2000" dirty="0">
              <a:latin typeface="Meiryo" panose="020B0604030504040204" pitchFamily="34" charset="-128"/>
              <a:ea typeface="Meiryo" panose="020B0604030504040204" pitchFamily="34" charset="-128"/>
            </a:endParaRPr>
          </a:p>
          <a:p>
            <a:r>
              <a:rPr kumimoji="1" lang="ja-JP" altLang="en-US" sz="2000">
                <a:latin typeface="Meiryo" panose="020B0604030504040204" pitchFamily="34" charset="-128"/>
                <a:ea typeface="Meiryo" panose="020B0604030504040204" pitchFamily="34" charset="-128"/>
              </a:rPr>
              <a:t>診断してくれるから。治してくれるから。</a:t>
            </a:r>
            <a:r>
              <a:rPr lang="ja-JP" altLang="en-US" sz="2000">
                <a:latin typeface="Meiryo" panose="020B0604030504040204" pitchFamily="34" charset="-128"/>
                <a:ea typeface="Meiryo" panose="020B0604030504040204" pitchFamily="34" charset="-128"/>
              </a:rPr>
              <a:t>課題解決してくれるから。</a:t>
            </a:r>
            <a:endParaRPr kumimoji="1" lang="ja-JP" altLang="en-US" sz="20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0148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7B976-CE37-AB43-455E-76DED0D0FADA}"/>
              </a:ext>
            </a:extLst>
          </p:cNvPr>
          <p:cNvSpPr>
            <a:spLocks noGrp="1"/>
          </p:cNvSpPr>
          <p:nvPr>
            <p:ph type="title"/>
          </p:nvPr>
        </p:nvSpPr>
        <p:spPr/>
        <p:txBody>
          <a:bodyPr/>
          <a:lstStyle/>
          <a:p>
            <a:r>
              <a:rPr lang="ja-JP" altLang="en-US" b="0" i="0">
                <a:solidFill>
                  <a:srgbClr val="1E1E1E"/>
                </a:solidFill>
                <a:effectLst/>
                <a:highlight>
                  <a:srgbClr val="FFFFFF"/>
                </a:highlight>
                <a:latin typeface="Helvetica" pitchFamily="2" charset="0"/>
              </a:rPr>
              <a:t>医者は医者でもタダの医者は頼られない、なぜか？</a:t>
            </a:r>
            <a:endParaRPr kumimoji="1" lang="ja-JP" altLang="en-US"/>
          </a:p>
        </p:txBody>
      </p:sp>
      <p:sp>
        <p:nvSpPr>
          <p:cNvPr id="3" name="フッター プレースホルダー 2">
            <a:extLst>
              <a:ext uri="{FF2B5EF4-FFF2-40B4-BE49-F238E27FC236}">
                <a16:creationId xmlns:a16="http://schemas.microsoft.com/office/drawing/2014/main" id="{B9514489-A04E-D802-2391-88C10037B995}"/>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a:t>
            </a:r>
            <a:r>
              <a:rPr lang="en" altLang="ja-JP"/>
              <a:t>JOSUI INC.</a:t>
            </a:r>
            <a:endParaRPr lang="ja-JP" altLang="en-US" dirty="0"/>
          </a:p>
        </p:txBody>
      </p:sp>
      <p:sp>
        <p:nvSpPr>
          <p:cNvPr id="4" name="スライド番号プレースホルダー 3">
            <a:extLst>
              <a:ext uri="{FF2B5EF4-FFF2-40B4-BE49-F238E27FC236}">
                <a16:creationId xmlns:a16="http://schemas.microsoft.com/office/drawing/2014/main" id="{4096266C-479B-76BE-7B20-6CB7C350E952}"/>
              </a:ext>
            </a:extLst>
          </p:cNvPr>
          <p:cNvSpPr>
            <a:spLocks noGrp="1"/>
          </p:cNvSpPr>
          <p:nvPr>
            <p:ph type="sldNum" sz="quarter" idx="12"/>
          </p:nvPr>
        </p:nvSpPr>
        <p:spPr/>
        <p:txBody>
          <a:bodyPr/>
          <a:lstStyle/>
          <a:p>
            <a:fld id="{F48F7E16-ADB4-B142-B332-263287BED0B0}" type="slidenum">
              <a:rPr lang="ja-JP" altLang="en-US" smtClean="0"/>
              <a:pPr/>
              <a:t>6</a:t>
            </a:fld>
            <a:endParaRPr lang="ja-JP" altLang="en-US" dirty="0"/>
          </a:p>
        </p:txBody>
      </p:sp>
      <p:pic>
        <p:nvPicPr>
          <p:cNvPr id="6" name="図 5" descr="挿絵 が含まれている画像&#10;&#10;自動的に生成された説明">
            <a:extLst>
              <a:ext uri="{FF2B5EF4-FFF2-40B4-BE49-F238E27FC236}">
                <a16:creationId xmlns:a16="http://schemas.microsoft.com/office/drawing/2014/main" id="{B5FFF8DC-16A5-2F4E-2D67-30A8D2A1FF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8072" y="1103236"/>
            <a:ext cx="1857938" cy="2325764"/>
          </a:xfrm>
          <a:prstGeom prst="rect">
            <a:avLst/>
          </a:prstGeom>
        </p:spPr>
      </p:pic>
      <p:sp>
        <p:nvSpPr>
          <p:cNvPr id="7" name="平行四辺形 6">
            <a:extLst>
              <a:ext uri="{FF2B5EF4-FFF2-40B4-BE49-F238E27FC236}">
                <a16:creationId xmlns:a16="http://schemas.microsoft.com/office/drawing/2014/main" id="{A62EEDC7-D9F4-B1A7-DFF8-E76AA77F8C41}"/>
              </a:ext>
            </a:extLst>
          </p:cNvPr>
          <p:cNvSpPr/>
          <p:nvPr/>
        </p:nvSpPr>
        <p:spPr>
          <a:xfrm flipH="1">
            <a:off x="2052320" y="1310541"/>
            <a:ext cx="2416810" cy="2160270"/>
          </a:xfrm>
          <a:prstGeom prst="parallelogram">
            <a:avLst>
              <a:gd name="adj" fmla="val 16006"/>
            </a:avLst>
          </a:prstGeom>
          <a:solidFill>
            <a:schemeClr val="bg1"/>
          </a:solidFill>
          <a:ln w="571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平行四辺形 7">
            <a:extLst>
              <a:ext uri="{FF2B5EF4-FFF2-40B4-BE49-F238E27FC236}">
                <a16:creationId xmlns:a16="http://schemas.microsoft.com/office/drawing/2014/main" id="{22DDB144-7C00-7BD4-AA3D-BB8D37D869BD}"/>
              </a:ext>
            </a:extLst>
          </p:cNvPr>
          <p:cNvSpPr/>
          <p:nvPr/>
        </p:nvSpPr>
        <p:spPr>
          <a:xfrm>
            <a:off x="1708150" y="1310541"/>
            <a:ext cx="2416810" cy="2202082"/>
          </a:xfrm>
          <a:prstGeom prst="parallelogram">
            <a:avLst>
              <a:gd name="adj" fmla="val 16006"/>
            </a:avLst>
          </a:prstGeom>
          <a:solidFill>
            <a:schemeClr val="bg1"/>
          </a:solidFill>
          <a:ln w="571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直方体 8">
            <a:extLst>
              <a:ext uri="{FF2B5EF4-FFF2-40B4-BE49-F238E27FC236}">
                <a16:creationId xmlns:a16="http://schemas.microsoft.com/office/drawing/2014/main" id="{19682126-4C45-212F-D61D-7C2FB960BB44}"/>
              </a:ext>
            </a:extLst>
          </p:cNvPr>
          <p:cNvSpPr/>
          <p:nvPr/>
        </p:nvSpPr>
        <p:spPr>
          <a:xfrm>
            <a:off x="2029460" y="1251824"/>
            <a:ext cx="2095500" cy="58717"/>
          </a:xfrm>
          <a:prstGeom prst="cube">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直方体 9">
            <a:extLst>
              <a:ext uri="{FF2B5EF4-FFF2-40B4-BE49-F238E27FC236}">
                <a16:creationId xmlns:a16="http://schemas.microsoft.com/office/drawing/2014/main" id="{8ADD1B92-B1E6-4D44-AA9E-0E5BFB335459}"/>
              </a:ext>
            </a:extLst>
          </p:cNvPr>
          <p:cNvSpPr/>
          <p:nvPr/>
        </p:nvSpPr>
        <p:spPr>
          <a:xfrm>
            <a:off x="1673860" y="3501193"/>
            <a:ext cx="2095500" cy="45719"/>
          </a:xfrm>
          <a:prstGeom prst="cube">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TextBox 8">
            <a:extLst>
              <a:ext uri="{FF2B5EF4-FFF2-40B4-BE49-F238E27FC236}">
                <a16:creationId xmlns:a16="http://schemas.microsoft.com/office/drawing/2014/main" id="{6FAFD4E9-911E-6DDA-2B24-E52EFBAB8EE5}"/>
              </a:ext>
            </a:extLst>
          </p:cNvPr>
          <p:cNvSpPr txBox="1"/>
          <p:nvPr/>
        </p:nvSpPr>
        <p:spPr>
          <a:xfrm>
            <a:off x="794131" y="4336859"/>
            <a:ext cx="7790688" cy="1938992"/>
          </a:xfrm>
          <a:prstGeom prst="rect">
            <a:avLst/>
          </a:prstGeom>
          <a:noFill/>
        </p:spPr>
        <p:txBody>
          <a:bodyPr wrap="square" rtlCol="0">
            <a:spAutoFit/>
          </a:bodyPr>
          <a:lstStyle/>
          <a:p>
            <a:r>
              <a:rPr lang="ja-JP" altLang="en-US" sz="2800" b="1">
                <a:latin typeface="Meiryo" panose="020B0604030504040204" pitchFamily="34" charset="-128"/>
                <a:ea typeface="Meiryo" panose="020B0604030504040204" pitchFamily="34" charset="-128"/>
              </a:rPr>
              <a:t>商談前には、</a:t>
            </a:r>
            <a:r>
              <a:rPr lang="en-US" altLang="ja-JP" sz="2800" b="1" dirty="0">
                <a:latin typeface="Meiryo" panose="020B0604030504040204" pitchFamily="34" charset="-128"/>
                <a:ea typeface="Meiryo" panose="020B0604030504040204" pitchFamily="34" charset="-128"/>
              </a:rPr>
              <a:t>①</a:t>
            </a:r>
            <a:r>
              <a:rPr lang="ja-JP" altLang="en-US" sz="2800" b="1">
                <a:latin typeface="Meiryo" panose="020B0604030504040204" pitchFamily="34" charset="-128"/>
                <a:ea typeface="Meiryo" panose="020B0604030504040204" pitchFamily="34" charset="-128"/>
              </a:rPr>
              <a:t>顧客の課題と、</a:t>
            </a:r>
            <a:endParaRPr lang="en-US" altLang="ja-JP" sz="2800" b="1" dirty="0">
              <a:latin typeface="Meiryo" panose="020B0604030504040204" pitchFamily="34" charset="-128"/>
              <a:ea typeface="Meiryo" panose="020B0604030504040204" pitchFamily="34" charset="-128"/>
            </a:endParaRPr>
          </a:p>
          <a:p>
            <a:r>
              <a:rPr lang="ja-JP" altLang="en-US" sz="2800" b="1">
                <a:latin typeface="Meiryo" panose="020B0604030504040204" pitchFamily="34" charset="-128"/>
                <a:ea typeface="Meiryo" panose="020B0604030504040204" pitchFamily="34" charset="-128"/>
              </a:rPr>
              <a:t>②解決できる課題を明確にする準備をしなければダメ。</a:t>
            </a:r>
            <a:endParaRPr lang="en-US" altLang="ja-JP" sz="2800" b="1" dirty="0">
              <a:latin typeface="Meiryo" panose="020B0604030504040204" pitchFamily="34" charset="-128"/>
              <a:ea typeface="Meiryo" panose="020B0604030504040204" pitchFamily="34" charset="-128"/>
            </a:endParaRPr>
          </a:p>
          <a:p>
            <a:r>
              <a:rPr lang="ja-JP" altLang="en-US" sz="3600" b="1">
                <a:latin typeface="Meiryo" panose="020B0604030504040204" pitchFamily="34" charset="-128"/>
                <a:ea typeface="Meiryo" panose="020B0604030504040204" pitchFamily="34" charset="-128"/>
              </a:rPr>
              <a:t>ソリューションカタログが必須。</a:t>
            </a:r>
            <a:endParaRPr lang="en-JP" sz="3600" b="1"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515A7296-72F7-81B2-2C50-62DA83324664}"/>
              </a:ext>
            </a:extLst>
          </p:cNvPr>
          <p:cNvSpPr txBox="1"/>
          <p:nvPr/>
        </p:nvSpPr>
        <p:spPr>
          <a:xfrm>
            <a:off x="2052320" y="3654919"/>
            <a:ext cx="4994910" cy="646331"/>
          </a:xfrm>
          <a:prstGeom prst="rect">
            <a:avLst/>
          </a:prstGeom>
          <a:noFill/>
        </p:spPr>
        <p:txBody>
          <a:bodyPr wrap="square">
            <a:spAutoFit/>
          </a:bodyPr>
          <a:lstStyle/>
          <a:p>
            <a:r>
              <a:rPr lang="ja-JP" altLang="en-US" sz="1800">
                <a:latin typeface="Meiryo" panose="020B0604030504040204" pitchFamily="34" charset="-128"/>
                <a:ea typeface="Meiryo" panose="020B0604030504040204" pitchFamily="34" charset="-128"/>
              </a:rPr>
              <a:t>「なんでもできます」は</a:t>
            </a:r>
            <a:r>
              <a:rPr lang="en-US" altLang="ja-JP" sz="1800" dirty="0">
                <a:latin typeface="Meiryo" panose="020B0604030504040204" pitchFamily="34" charset="-128"/>
                <a:ea typeface="Meiryo" panose="020B0604030504040204" pitchFamily="34" charset="-128"/>
              </a:rPr>
              <a:t>NG</a:t>
            </a:r>
            <a:r>
              <a:rPr lang="ja-JP" altLang="en-US" sz="1800">
                <a:latin typeface="Meiryo" panose="020B0604030504040204" pitchFamily="34" charset="-128"/>
                <a:ea typeface="Meiryo" panose="020B0604030504040204" pitchFamily="34" charset="-128"/>
              </a:rPr>
              <a:t>。</a:t>
            </a:r>
            <a:endParaRPr lang="en-US" altLang="ja-JP" sz="1800" dirty="0">
              <a:latin typeface="Meiryo" panose="020B0604030504040204" pitchFamily="34" charset="-128"/>
              <a:ea typeface="Meiryo" panose="020B0604030504040204" pitchFamily="34" charset="-128"/>
            </a:endParaRPr>
          </a:p>
          <a:p>
            <a:r>
              <a:rPr lang="ja-JP" altLang="en-US" sz="1800">
                <a:latin typeface="Meiryo" panose="020B0604030504040204" pitchFamily="34" charset="-128"/>
                <a:ea typeface="Meiryo" panose="020B0604030504040204" pitchFamily="34" charset="-128"/>
              </a:rPr>
              <a:t>解決できる課題が明確であれば、顧客は来る。</a:t>
            </a:r>
            <a:endParaRPr lang="en-US" altLang="ja-JP" sz="1800"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D7B59B02-D839-1FD8-7B69-D01F0CA99CB2}"/>
              </a:ext>
            </a:extLst>
          </p:cNvPr>
          <p:cNvSpPr txBox="1"/>
          <p:nvPr/>
        </p:nvSpPr>
        <p:spPr>
          <a:xfrm rot="439963">
            <a:off x="1900640" y="1482735"/>
            <a:ext cx="2031830" cy="1815882"/>
          </a:xfrm>
          <a:prstGeom prst="rect">
            <a:avLst/>
          </a:prstGeom>
          <a:noFill/>
        </p:spPr>
        <p:txBody>
          <a:bodyPr wrap="square" rtlCol="0">
            <a:spAutoFit/>
          </a:bodyPr>
          <a:lstStyle/>
          <a:p>
            <a:r>
              <a:rPr kumimoji="1" lang="ja-JP" altLang="en-US" sz="1600">
                <a:latin typeface="Klee Medium" panose="02020600000000000000" pitchFamily="18" charset="-128"/>
                <a:ea typeface="Klee Medium" panose="02020600000000000000" pitchFamily="18" charset="-128"/>
              </a:rPr>
              <a:t>診療項目</a:t>
            </a:r>
            <a:endParaRPr kumimoji="1" lang="en-US" altLang="ja-JP" sz="1600" dirty="0">
              <a:latin typeface="Klee Medium" panose="02020600000000000000" pitchFamily="18" charset="-128"/>
              <a:ea typeface="Klee Medium" panose="02020600000000000000" pitchFamily="18" charset="-128"/>
            </a:endParaRPr>
          </a:p>
          <a:p>
            <a:r>
              <a:rPr lang="ja-JP" altLang="en-US" sz="1600">
                <a:latin typeface="Klee Medium" panose="02020600000000000000" pitchFamily="18" charset="-128"/>
                <a:ea typeface="Klee Medium" panose="02020600000000000000" pitchFamily="18" charset="-128"/>
              </a:rPr>
              <a:t>・私一人で内科から外科まで幅広く対応します。</a:t>
            </a:r>
            <a:endParaRPr lang="en-US" altLang="ja-JP" sz="1600" dirty="0">
              <a:latin typeface="Klee Medium" panose="02020600000000000000" pitchFamily="18" charset="-128"/>
              <a:ea typeface="Klee Medium" panose="02020600000000000000" pitchFamily="18" charset="-128"/>
            </a:endParaRPr>
          </a:p>
          <a:p>
            <a:r>
              <a:rPr lang="ja-JP" altLang="en-US" sz="1600">
                <a:latin typeface="Klee Medium" panose="02020600000000000000" pitchFamily="18" charset="-128"/>
                <a:ea typeface="Klee Medium" panose="02020600000000000000" pitchFamily="18" charset="-128"/>
              </a:rPr>
              <a:t>・緊急手術にも対応します。</a:t>
            </a:r>
            <a:endParaRPr lang="en-US" altLang="ja-JP" sz="1600" dirty="0">
              <a:latin typeface="Klee Medium" panose="02020600000000000000" pitchFamily="18" charset="-128"/>
              <a:ea typeface="Klee Medium" panose="02020600000000000000" pitchFamily="18" charset="-128"/>
            </a:endParaRPr>
          </a:p>
          <a:p>
            <a:r>
              <a:rPr lang="ja-JP" altLang="en-US" sz="1600">
                <a:latin typeface="Klee Medium" panose="02020600000000000000" pitchFamily="18" charset="-128"/>
                <a:ea typeface="Klee Medium" panose="02020600000000000000" pitchFamily="18" charset="-128"/>
              </a:rPr>
              <a:t>なんでもできます</a:t>
            </a:r>
            <a:endParaRPr kumimoji="1" lang="ja-JP" altLang="en-US" sz="1600">
              <a:latin typeface="Klee Medium" panose="02020600000000000000" pitchFamily="18" charset="-128"/>
              <a:ea typeface="Klee Medium" panose="02020600000000000000" pitchFamily="18" charset="-128"/>
            </a:endParaRPr>
          </a:p>
        </p:txBody>
      </p:sp>
    </p:spTree>
    <p:extLst>
      <p:ext uri="{BB962C8B-B14F-4D97-AF65-F5344CB8AC3E}">
        <p14:creationId xmlns:p14="http://schemas.microsoft.com/office/powerpoint/2010/main" val="16040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02CDC-D012-41DE-AE6B-A65AB5B9D53F}"/>
              </a:ext>
            </a:extLst>
          </p:cNvPr>
          <p:cNvSpPr>
            <a:spLocks noGrp="1"/>
          </p:cNvSpPr>
          <p:nvPr>
            <p:ph type="title"/>
          </p:nvPr>
        </p:nvSpPr>
        <p:spPr/>
        <p:txBody>
          <a:bodyPr/>
          <a:lstStyle/>
          <a:p>
            <a:r>
              <a:rPr lang="ja-JP" altLang="en-US"/>
              <a:t>ユーザー評価系</a:t>
            </a:r>
            <a:endParaRPr kumimoji="1" lang="en-US" altLang="ja-JP" sz="1600" dirty="0"/>
          </a:p>
        </p:txBody>
      </p:sp>
      <p:sp>
        <p:nvSpPr>
          <p:cNvPr id="3" name="フッター プレースホルダー 2">
            <a:extLst>
              <a:ext uri="{FF2B5EF4-FFF2-40B4-BE49-F238E27FC236}">
                <a16:creationId xmlns:a16="http://schemas.microsoft.com/office/drawing/2014/main" id="{28CE7EDC-BC58-4133-8AFB-CB9BFEC2736A}"/>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95EA451D-EC0C-46A6-88FA-B51AF1706B6F}"/>
              </a:ext>
            </a:extLst>
          </p:cNvPr>
          <p:cNvSpPr>
            <a:spLocks noGrp="1"/>
          </p:cNvSpPr>
          <p:nvPr>
            <p:ph type="sldNum" sz="quarter" idx="12"/>
          </p:nvPr>
        </p:nvSpPr>
        <p:spPr/>
        <p:txBody>
          <a:bodyPr/>
          <a:lstStyle/>
          <a:p>
            <a:fld id="{F48F7E16-ADB4-B142-B332-263287BED0B0}" type="slidenum">
              <a:rPr kumimoji="1" lang="ja-JP" altLang="en-US" smtClean="0"/>
              <a:t>7</a:t>
            </a:fld>
            <a:endParaRPr kumimoji="1" lang="ja-JP" altLang="en-US" dirty="0"/>
          </a:p>
        </p:txBody>
      </p:sp>
      <p:sp>
        <p:nvSpPr>
          <p:cNvPr id="6" name="テキスト ボックス 5"/>
          <p:cNvSpPr txBox="1"/>
          <p:nvPr/>
        </p:nvSpPr>
        <p:spPr>
          <a:xfrm>
            <a:off x="4362134" y="1566038"/>
            <a:ext cx="4703532" cy="1477328"/>
          </a:xfrm>
          <a:prstGeom prst="rect">
            <a:avLst/>
          </a:prstGeom>
          <a:noFill/>
        </p:spPr>
        <p:txBody>
          <a:bodyPr wrap="none" rtlCol="0">
            <a:spAutoFit/>
          </a:bodyPr>
          <a:lstStyle/>
          <a:p>
            <a:r>
              <a:rPr kumimoji="1" lang="ja-JP" altLang="en-US"/>
              <a:t>商品化には必須</a:t>
            </a:r>
            <a:r>
              <a:rPr lang="ja-JP" altLang="en-US"/>
              <a:t>の技術ではあるが、</a:t>
            </a:r>
            <a:endParaRPr kumimoji="1" lang="en-US" altLang="ja-JP" dirty="0"/>
          </a:p>
          <a:p>
            <a:r>
              <a:rPr kumimoji="1" lang="ja-JP" altLang="en-US"/>
              <a:t>ここまでしか技術がないなら</a:t>
            </a:r>
            <a:endParaRPr lang="en-US" altLang="ja-JP" dirty="0"/>
          </a:p>
          <a:p>
            <a:r>
              <a:rPr lang="ja-JP" altLang="en-US" dirty="0"/>
              <a:t>価格</a:t>
            </a:r>
            <a:r>
              <a:rPr lang="ja-JP" altLang="en-US"/>
              <a:t>主導権はほとんどないケースが多い。</a:t>
            </a:r>
            <a:endParaRPr lang="en-US" altLang="ja-JP" dirty="0"/>
          </a:p>
          <a:p>
            <a:r>
              <a:rPr lang="ja-JP" altLang="en-US"/>
              <a:t>∵製品評価の大半をユーザーに委ねなければ</a:t>
            </a:r>
            <a:endParaRPr lang="en-US" altLang="ja-JP" dirty="0"/>
          </a:p>
          <a:p>
            <a:r>
              <a:rPr lang="ja-JP" altLang="en-US"/>
              <a:t>ならないから。</a:t>
            </a:r>
            <a:endParaRPr lang="en-US" altLang="ja-JP" dirty="0"/>
          </a:p>
        </p:txBody>
      </p:sp>
      <p:sp>
        <p:nvSpPr>
          <p:cNvPr id="13" name="テキスト ボックス 12"/>
          <p:cNvSpPr txBox="1"/>
          <p:nvPr/>
        </p:nvSpPr>
        <p:spPr>
          <a:xfrm>
            <a:off x="4399002" y="3706241"/>
            <a:ext cx="4516398" cy="923330"/>
          </a:xfrm>
          <a:prstGeom prst="rect">
            <a:avLst/>
          </a:prstGeom>
          <a:noFill/>
        </p:spPr>
        <p:txBody>
          <a:bodyPr wrap="square" rtlCol="0">
            <a:spAutoFit/>
          </a:bodyPr>
          <a:lstStyle/>
          <a:p>
            <a:r>
              <a:rPr kumimoji="1" lang="ja-JP" altLang="en-US"/>
              <a:t>上記に加えて、ここまで実施してれば</a:t>
            </a:r>
            <a:r>
              <a:rPr lang="ja-JP" altLang="en-US"/>
              <a:t>価格主導権は取りやすい。</a:t>
            </a:r>
            <a:endParaRPr lang="en-US" altLang="ja-JP" dirty="0"/>
          </a:p>
          <a:p>
            <a:r>
              <a:rPr kumimoji="1" lang="ja-JP" altLang="en-US"/>
              <a:t>∵評価済みの製品を提案できるから。</a:t>
            </a:r>
            <a:endParaRPr kumimoji="1" lang="ja-JP" altLang="en-US" dirty="0"/>
          </a:p>
        </p:txBody>
      </p:sp>
      <p:sp>
        <p:nvSpPr>
          <p:cNvPr id="25" name="テキスト ボックス 4">
            <a:extLst>
              <a:ext uri="{FF2B5EF4-FFF2-40B4-BE49-F238E27FC236}">
                <a16:creationId xmlns:a16="http://schemas.microsoft.com/office/drawing/2014/main" id="{86042F29-530C-F54F-8BAE-EF9D7CFF779A}"/>
              </a:ext>
            </a:extLst>
          </p:cNvPr>
          <p:cNvSpPr txBox="1"/>
          <p:nvPr/>
        </p:nvSpPr>
        <p:spPr>
          <a:xfrm>
            <a:off x="661424" y="1242873"/>
            <a:ext cx="2995027"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kumimoji="1" lang="ja-JP" altLang="en-US"/>
              <a:t>コア技術</a:t>
            </a:r>
            <a:endParaRPr lang="en-US" altLang="ja-JP" dirty="0"/>
          </a:p>
          <a:p>
            <a:pPr algn="ctr"/>
            <a:r>
              <a:rPr lang="ja-JP" altLang="en-US" dirty="0"/>
              <a:t>例）繊維／樹脂設計</a:t>
            </a:r>
            <a:endParaRPr kumimoji="1" lang="ja-JP" altLang="en-US" dirty="0"/>
          </a:p>
        </p:txBody>
      </p:sp>
      <p:sp>
        <p:nvSpPr>
          <p:cNvPr id="26" name="テキスト ボックス 6">
            <a:extLst>
              <a:ext uri="{FF2B5EF4-FFF2-40B4-BE49-F238E27FC236}">
                <a16:creationId xmlns:a16="http://schemas.microsoft.com/office/drawing/2014/main" id="{D6EFD9A4-F656-F342-9187-758709A09036}"/>
              </a:ext>
            </a:extLst>
          </p:cNvPr>
          <p:cNvSpPr txBox="1"/>
          <p:nvPr/>
        </p:nvSpPr>
        <p:spPr>
          <a:xfrm>
            <a:off x="659467" y="2004284"/>
            <a:ext cx="2987145"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ja-JP" altLang="en-US"/>
              <a:t>基盤</a:t>
            </a:r>
            <a:r>
              <a:rPr kumimoji="1" lang="ja-JP" altLang="en-US"/>
              <a:t>技術</a:t>
            </a:r>
            <a:endParaRPr lang="en-US" altLang="ja-JP" dirty="0"/>
          </a:p>
          <a:p>
            <a:pPr algn="ctr"/>
            <a:r>
              <a:rPr lang="ja-JP" altLang="en-US" dirty="0"/>
              <a:t>例）熱伝導樹脂量産技術</a:t>
            </a:r>
            <a:endParaRPr kumimoji="1" lang="ja-JP" altLang="en-US" dirty="0"/>
          </a:p>
        </p:txBody>
      </p:sp>
      <p:sp>
        <p:nvSpPr>
          <p:cNvPr id="27" name="テキスト ボックス 7">
            <a:extLst>
              <a:ext uri="{FF2B5EF4-FFF2-40B4-BE49-F238E27FC236}">
                <a16:creationId xmlns:a16="http://schemas.microsoft.com/office/drawing/2014/main" id="{3A637BDF-E47B-6B4C-B893-19945D3EF88C}"/>
              </a:ext>
            </a:extLst>
          </p:cNvPr>
          <p:cNvSpPr txBox="1"/>
          <p:nvPr/>
        </p:nvSpPr>
        <p:spPr>
          <a:xfrm>
            <a:off x="651584" y="2750566"/>
            <a:ext cx="2995028"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ja-JP" altLang="en-US"/>
              <a:t>周辺技術</a:t>
            </a:r>
            <a:endParaRPr lang="en-US" altLang="ja-JP" dirty="0"/>
          </a:p>
          <a:p>
            <a:pPr algn="ctr"/>
            <a:r>
              <a:rPr lang="ja-JP" altLang="en-US" dirty="0"/>
              <a:t>例）熱伝導評価技術</a:t>
            </a:r>
            <a:endParaRPr kumimoji="1" lang="ja-JP" altLang="en-US" dirty="0"/>
          </a:p>
        </p:txBody>
      </p:sp>
      <p:sp>
        <p:nvSpPr>
          <p:cNvPr id="28" name="テキスト ボックス 10">
            <a:extLst>
              <a:ext uri="{FF2B5EF4-FFF2-40B4-BE49-F238E27FC236}">
                <a16:creationId xmlns:a16="http://schemas.microsoft.com/office/drawing/2014/main" id="{AA4AB8BE-1282-C44B-B745-F3AD6E91883E}"/>
              </a:ext>
            </a:extLst>
          </p:cNvPr>
          <p:cNvSpPr txBox="1"/>
          <p:nvPr/>
        </p:nvSpPr>
        <p:spPr>
          <a:xfrm>
            <a:off x="668794" y="3504337"/>
            <a:ext cx="2995028"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a:t>ユーザー技術</a:t>
            </a:r>
            <a:endParaRPr lang="en-US" altLang="ja-JP" dirty="0"/>
          </a:p>
          <a:p>
            <a:pPr algn="ctr"/>
            <a:r>
              <a:rPr lang="ja-JP" altLang="en-US" dirty="0"/>
              <a:t>例）成形・組立技術</a:t>
            </a:r>
            <a:endParaRPr kumimoji="1" lang="ja-JP" altLang="en-US" dirty="0"/>
          </a:p>
        </p:txBody>
      </p:sp>
      <p:sp>
        <p:nvSpPr>
          <p:cNvPr id="29" name="テキスト ボックス 11">
            <a:extLst>
              <a:ext uri="{FF2B5EF4-FFF2-40B4-BE49-F238E27FC236}">
                <a16:creationId xmlns:a16="http://schemas.microsoft.com/office/drawing/2014/main" id="{CBA3B630-130A-9E40-BAC9-D93CD08BE501}"/>
              </a:ext>
            </a:extLst>
          </p:cNvPr>
          <p:cNvSpPr txBox="1"/>
          <p:nvPr/>
        </p:nvSpPr>
        <p:spPr>
          <a:xfrm>
            <a:off x="659467" y="4265748"/>
            <a:ext cx="2995028"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dirty="0"/>
              <a:t>ユーザー</a:t>
            </a:r>
            <a:r>
              <a:rPr kumimoji="1" lang="ja-JP" altLang="en-US"/>
              <a:t>評価技術</a:t>
            </a:r>
            <a:endParaRPr lang="en-US" altLang="ja-JP" dirty="0"/>
          </a:p>
          <a:p>
            <a:pPr algn="ctr"/>
            <a:r>
              <a:rPr lang="ja-JP" altLang="en-US" dirty="0"/>
              <a:t>例）製品評価技術</a:t>
            </a:r>
            <a:endParaRPr kumimoji="1" lang="ja-JP" altLang="en-US" dirty="0"/>
          </a:p>
        </p:txBody>
      </p:sp>
      <p:sp>
        <p:nvSpPr>
          <p:cNvPr id="30" name="テキスト ボックス 13">
            <a:extLst>
              <a:ext uri="{FF2B5EF4-FFF2-40B4-BE49-F238E27FC236}">
                <a16:creationId xmlns:a16="http://schemas.microsoft.com/office/drawing/2014/main" id="{1AD74D12-7347-994F-AFEB-45E2074ACF77}"/>
              </a:ext>
            </a:extLst>
          </p:cNvPr>
          <p:cNvSpPr txBox="1"/>
          <p:nvPr/>
        </p:nvSpPr>
        <p:spPr>
          <a:xfrm>
            <a:off x="2318282" y="5155655"/>
            <a:ext cx="2180493" cy="261610"/>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ja-JP" altLang="en-US" sz="1100" dirty="0"/>
              <a:t>商品のためのコア・基盤</a:t>
            </a:r>
            <a:r>
              <a:rPr kumimoji="1" lang="ja-JP" altLang="en-US" sz="1100" dirty="0"/>
              <a:t>技術</a:t>
            </a:r>
          </a:p>
        </p:txBody>
      </p:sp>
      <p:sp>
        <p:nvSpPr>
          <p:cNvPr id="31" name="テキスト ボックス 14">
            <a:extLst>
              <a:ext uri="{FF2B5EF4-FFF2-40B4-BE49-F238E27FC236}">
                <a16:creationId xmlns:a16="http://schemas.microsoft.com/office/drawing/2014/main" id="{B2E21EFE-741F-FB4D-BB59-92E987E55963}"/>
              </a:ext>
            </a:extLst>
          </p:cNvPr>
          <p:cNvSpPr txBox="1"/>
          <p:nvPr/>
        </p:nvSpPr>
        <p:spPr>
          <a:xfrm>
            <a:off x="2305840" y="5478877"/>
            <a:ext cx="2201308" cy="27699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1200" dirty="0"/>
              <a:t>ユーザー評価系技術</a:t>
            </a:r>
            <a:endParaRPr kumimoji="1" lang="ja-JP" altLang="en-US" sz="1200" dirty="0"/>
          </a:p>
        </p:txBody>
      </p:sp>
      <p:sp>
        <p:nvSpPr>
          <p:cNvPr id="5" name="右中かっこ 4">
            <a:extLst>
              <a:ext uri="{FF2B5EF4-FFF2-40B4-BE49-F238E27FC236}">
                <a16:creationId xmlns:a16="http://schemas.microsoft.com/office/drawing/2014/main" id="{54BF54ED-3BC5-5937-85E2-16DD4FBDB439}"/>
              </a:ext>
            </a:extLst>
          </p:cNvPr>
          <p:cNvSpPr/>
          <p:nvPr/>
        </p:nvSpPr>
        <p:spPr>
          <a:xfrm>
            <a:off x="3858567" y="1242873"/>
            <a:ext cx="472273" cy="21540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299C470F-F314-AB8C-1DB1-1D68AFD52F7E}"/>
              </a:ext>
            </a:extLst>
          </p:cNvPr>
          <p:cNvSpPr/>
          <p:nvPr/>
        </p:nvSpPr>
        <p:spPr>
          <a:xfrm>
            <a:off x="3889861" y="3478083"/>
            <a:ext cx="472273" cy="14339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FD7E213-95C5-02C9-7517-042EAF32143F}"/>
              </a:ext>
            </a:extLst>
          </p:cNvPr>
          <p:cNvSpPr txBox="1"/>
          <p:nvPr/>
        </p:nvSpPr>
        <p:spPr>
          <a:xfrm>
            <a:off x="803868" y="673240"/>
            <a:ext cx="6647974" cy="369332"/>
          </a:xfrm>
          <a:prstGeom prst="rect">
            <a:avLst/>
          </a:prstGeom>
          <a:noFill/>
        </p:spPr>
        <p:txBody>
          <a:bodyPr wrap="none" rtlCol="0">
            <a:spAutoFit/>
          </a:bodyPr>
          <a:lstStyle/>
          <a:p>
            <a:r>
              <a:rPr kumimoji="1" lang="ja-JP" altLang="en-US"/>
              <a:t>例として、高熱伝導性樹脂を販売する会社のユーザー評価系。</a:t>
            </a:r>
          </a:p>
        </p:txBody>
      </p:sp>
    </p:spTree>
    <p:extLst>
      <p:ext uri="{BB962C8B-B14F-4D97-AF65-F5344CB8AC3E}">
        <p14:creationId xmlns:p14="http://schemas.microsoft.com/office/powerpoint/2010/main" val="197211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8E3A-4805-5E8F-74E5-6EC8F68D07D4}"/>
              </a:ext>
            </a:extLst>
          </p:cNvPr>
          <p:cNvSpPr>
            <a:spLocks noGrp="1"/>
          </p:cNvSpPr>
          <p:nvPr>
            <p:ph type="title"/>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9823CB2-3447-C31E-56D7-CA31BCA9BD8F}"/>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2FA670B4-B14E-EB71-97D3-F4EFF0B33264}"/>
              </a:ext>
            </a:extLst>
          </p:cNvPr>
          <p:cNvSpPr>
            <a:spLocks noGrp="1"/>
          </p:cNvSpPr>
          <p:nvPr>
            <p:ph type="sldNum" sz="quarter" idx="12"/>
          </p:nvPr>
        </p:nvSpPr>
        <p:spPr/>
        <p:txBody>
          <a:bodyPr/>
          <a:lstStyle/>
          <a:p>
            <a:fld id="{F48F7E16-ADB4-B142-B332-263287BED0B0}" type="slidenum">
              <a:rPr lang="ja-JP" altLang="en-US" smtClean="0"/>
              <a:pPr/>
              <a:t>8</a:t>
            </a:fld>
            <a:endParaRPr lang="ja-JP" altLang="en-US" dirty="0"/>
          </a:p>
        </p:txBody>
      </p:sp>
      <p:sp>
        <p:nvSpPr>
          <p:cNvPr id="5" name="テキスト ボックス 4">
            <a:extLst>
              <a:ext uri="{FF2B5EF4-FFF2-40B4-BE49-F238E27FC236}">
                <a16:creationId xmlns:a16="http://schemas.microsoft.com/office/drawing/2014/main" id="{F4059F28-713D-6B7F-152D-E7DCE3DFDDD7}"/>
              </a:ext>
            </a:extLst>
          </p:cNvPr>
          <p:cNvSpPr txBox="1"/>
          <p:nvPr/>
        </p:nvSpPr>
        <p:spPr>
          <a:xfrm>
            <a:off x="381000" y="1536700"/>
            <a:ext cx="8996915" cy="2308324"/>
          </a:xfrm>
          <a:prstGeom prst="rect">
            <a:avLst/>
          </a:prstGeom>
          <a:noFill/>
        </p:spPr>
        <p:txBody>
          <a:bodyPr wrap="square" rtlCol="0">
            <a:spAutoFit/>
          </a:bodyPr>
          <a:lstStyle/>
          <a:p>
            <a:r>
              <a:rPr kumimoji="1" lang="ja-JP" altLang="en-US" sz="3600" b="1"/>
              <a:t>知財が取れただけでは</a:t>
            </a:r>
            <a:r>
              <a:rPr kumimoji="1" lang="en-US" altLang="ja-JP" sz="3600" b="1" dirty="0"/>
              <a:t>F</a:t>
            </a:r>
            <a:r>
              <a:rPr kumimoji="1" lang="ja-JP" altLang="en-US" sz="3600" b="1"/>
              <a:t>軸にならない。</a:t>
            </a:r>
            <a:endParaRPr kumimoji="1" lang="en-US" altLang="ja-JP" sz="3600" b="1" dirty="0"/>
          </a:p>
          <a:p>
            <a:endParaRPr lang="en-US" altLang="ja-JP" sz="3600" b="1" dirty="0"/>
          </a:p>
          <a:p>
            <a:r>
              <a:rPr lang="ja-JP" altLang="en-US" sz="3600" b="1"/>
              <a:t>知財などにより、</a:t>
            </a:r>
            <a:r>
              <a:rPr kumimoji="1" lang="ja-JP" altLang="en-US" sz="3600" b="1"/>
              <a:t>競合に実質的に同じことができないとき、</a:t>
            </a:r>
            <a:r>
              <a:rPr lang="ja-JP" altLang="en-US" sz="3600" b="1"/>
              <a:t>それは</a:t>
            </a:r>
            <a:r>
              <a:rPr lang="en-US" altLang="ja-JP" sz="3600" b="1" dirty="0"/>
              <a:t>F</a:t>
            </a:r>
            <a:r>
              <a:rPr lang="ja-JP" altLang="en-US" sz="3600" b="1"/>
              <a:t>軸と言って良い。</a:t>
            </a:r>
            <a:endParaRPr kumimoji="1" lang="ja-JP" altLang="en-US" sz="3600" b="1"/>
          </a:p>
        </p:txBody>
      </p:sp>
    </p:spTree>
    <p:extLst>
      <p:ext uri="{BB962C8B-B14F-4D97-AF65-F5344CB8AC3E}">
        <p14:creationId xmlns:p14="http://schemas.microsoft.com/office/powerpoint/2010/main" val="81924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B394-3619-E74D-8498-9A8CBC48689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84300EB-ED9D-AEF0-FF9F-4FD8F52C1550}"/>
              </a:ext>
            </a:extLst>
          </p:cNvPr>
          <p:cNvSpPr>
            <a:spLocks noGrp="1"/>
          </p:cNvSpPr>
          <p:nvPr>
            <p:ph type="title"/>
          </p:nvPr>
        </p:nvSpPr>
        <p:spPr/>
        <p:txBody>
          <a:bodyPr/>
          <a:lstStyle/>
          <a:p>
            <a:r>
              <a:rPr lang="ja-JP" altLang="en-US"/>
              <a:t>知財の考え方や誤解</a:t>
            </a:r>
          </a:p>
        </p:txBody>
      </p:sp>
      <p:sp>
        <p:nvSpPr>
          <p:cNvPr id="6" name="テキスト プレースホルダー 5">
            <a:extLst>
              <a:ext uri="{FF2B5EF4-FFF2-40B4-BE49-F238E27FC236}">
                <a16:creationId xmlns:a16="http://schemas.microsoft.com/office/drawing/2014/main" id="{D52570A0-C3A5-16CB-2FCE-76195ADE208C}"/>
              </a:ext>
            </a:extLst>
          </p:cNvPr>
          <p:cNvSpPr>
            <a:spLocks noGrp="1"/>
          </p:cNvSpPr>
          <p:nvPr>
            <p:ph type="body" idx="1"/>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4DE83936-28A0-8E72-B046-73D34EFD4487}"/>
              </a:ext>
            </a:extLst>
          </p:cNvPr>
          <p:cNvSpPr>
            <a:spLocks noGrp="1"/>
          </p:cNvSpPr>
          <p:nvPr>
            <p:ph type="ftr" sz="quarter" idx="11"/>
          </p:nvPr>
        </p:nvSpPr>
        <p:spPr/>
        <p:txBody>
          <a:bodyPr/>
          <a:lstStyle/>
          <a:p>
            <a:r>
              <a:rPr lang="ja-JP" altLang="en-US"/>
              <a:t>許可のない複製（電子化含む）は著作権法で禁止されています。</a:t>
            </a:r>
            <a:r>
              <a:rPr lang="en-US" altLang="ja-JP"/>
              <a:t>© JOSUI INC.</a:t>
            </a:r>
            <a:endParaRPr lang="ja-JP" altLang="en-US" dirty="0"/>
          </a:p>
        </p:txBody>
      </p:sp>
      <p:sp>
        <p:nvSpPr>
          <p:cNvPr id="4" name="スライド番号プレースホルダー 3">
            <a:extLst>
              <a:ext uri="{FF2B5EF4-FFF2-40B4-BE49-F238E27FC236}">
                <a16:creationId xmlns:a16="http://schemas.microsoft.com/office/drawing/2014/main" id="{1BA2E6C8-07B4-5EDA-BACD-C6F54596CF15}"/>
              </a:ext>
            </a:extLst>
          </p:cNvPr>
          <p:cNvSpPr>
            <a:spLocks noGrp="1"/>
          </p:cNvSpPr>
          <p:nvPr>
            <p:ph type="sldNum" sz="quarter" idx="12"/>
          </p:nvPr>
        </p:nvSpPr>
        <p:spPr/>
        <p:txBody>
          <a:bodyPr/>
          <a:lstStyle/>
          <a:p>
            <a:fld id="{F48F7E16-ADB4-B142-B332-263287BED0B0}" type="slidenum">
              <a:rPr lang="ja-JP" altLang="en-US" smtClean="0"/>
              <a:pPr/>
              <a:t>9</a:t>
            </a:fld>
            <a:endParaRPr lang="ja-JP" altLang="en-US" dirty="0"/>
          </a:p>
        </p:txBody>
      </p:sp>
    </p:spTree>
    <p:extLst>
      <p:ext uri="{BB962C8B-B14F-4D97-AF65-F5344CB8AC3E}">
        <p14:creationId xmlns:p14="http://schemas.microsoft.com/office/powerpoint/2010/main" val="340446119"/>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２５デジタルマーケ" id="{620BE4FB-FD75-824F-BDA4-5E9E11D9C8EF}" vid="{EE79BC26-215D-174E-82B5-174FB3F60CB5}"/>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25149</TotalTime>
  <Words>3682</Words>
  <Application>Microsoft Macintosh PowerPoint</Application>
  <PresentationFormat>A4 210 x 297 mm</PresentationFormat>
  <Paragraphs>511</Paragraphs>
  <Slides>34</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Klee Medium</vt:lpstr>
      <vt:lpstr>MS PMincho</vt:lpstr>
      <vt:lpstr>Meiryo</vt:lpstr>
      <vt:lpstr>Meiryo</vt:lpstr>
      <vt:lpstr>Arial</vt:lpstr>
      <vt:lpstr>Calibri</vt:lpstr>
      <vt:lpstr>Helvetica</vt:lpstr>
      <vt:lpstr>ホワイト</vt:lpstr>
      <vt:lpstr>商売の基本原則</vt:lpstr>
      <vt:lpstr>F軸、同軸競争禁止</vt:lpstr>
      <vt:lpstr>課題解決ビジネス</vt:lpstr>
      <vt:lpstr>ユーザー評価系の理解</vt:lpstr>
      <vt:lpstr>医者理論</vt:lpstr>
      <vt:lpstr>医者は医者でもタダの医者は頼られない、なぜか？</vt:lpstr>
      <vt:lpstr>ユーザー評価系</vt:lpstr>
      <vt:lpstr>PowerPoint プレゼンテーション</vt:lpstr>
      <vt:lpstr>知財の考え方や誤解</vt:lpstr>
      <vt:lpstr>テーマには競争優位性が必要</vt:lpstr>
      <vt:lpstr>あなたが八百屋の立場なら何を売るか？</vt:lpstr>
      <vt:lpstr>F軸にする方向性：広いソリューション</vt:lpstr>
      <vt:lpstr>顧客動向調査の基本発想：サプライチェーン全体を見てビジネスを企画</vt:lpstr>
      <vt:lpstr>評価の前提条件　知財の評価</vt:lpstr>
      <vt:lpstr>評価の前提条件</vt:lpstr>
      <vt:lpstr>競合他社との比較原則</vt:lpstr>
      <vt:lpstr>どうするかは顧客が決める</vt:lpstr>
      <vt:lpstr>思ってもいない競合がいる可能性もある</vt:lpstr>
      <vt:lpstr>競合との比較視点：基盤技術レベル、特許レベル</vt:lpstr>
      <vt:lpstr>自社評価の視点：競合商品で訴求点を確認する</vt:lpstr>
      <vt:lpstr>自社評価の視点：課題に着目する</vt:lpstr>
      <vt:lpstr>自社評価の視点：技術に着目する</vt:lpstr>
      <vt:lpstr>自社評価の視点：評価系に着目する</vt:lpstr>
      <vt:lpstr>自社評価の視点：価格に着目する</vt:lpstr>
      <vt:lpstr>比較表をつくって整理する</vt:lpstr>
      <vt:lpstr>フォーマット</vt:lpstr>
      <vt:lpstr>競合評価の活用時期</vt:lpstr>
      <vt:lpstr>評価の前提条件　F軸のための調査</vt:lpstr>
      <vt:lpstr>アイデア創出・テーマ創出に至る流れ</vt:lpstr>
      <vt:lpstr>判断のパターン</vt:lpstr>
      <vt:lpstr>顧客価値も技術も同じケース</vt:lpstr>
      <vt:lpstr>顧客価値も技術も異なるケース</vt:lpstr>
      <vt:lpstr>顧客価値が同じで技術が異なるケース</vt:lpstr>
      <vt:lpstr>PowerPoint プレゼンテーション</vt:lpstr>
    </vt:vector>
  </TitlesOfParts>
  <Manager/>
  <Company>JOSUI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nakamura daisuke</dc:creator>
  <cp:keywords/>
  <dc:description/>
  <cp:lastModifiedBy>XEBEC-Nakamura</cp:lastModifiedBy>
  <cp:revision>1078</cp:revision>
  <cp:lastPrinted>2021-03-26T23:14:20Z</cp:lastPrinted>
  <dcterms:created xsi:type="dcterms:W3CDTF">2013-05-29T04:50:50Z</dcterms:created>
  <dcterms:modified xsi:type="dcterms:W3CDTF">2025-10-20T03:52:50Z</dcterms:modified>
  <cp:category/>
</cp:coreProperties>
</file>