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handoutMasterIdLst>
    <p:handoutMasterId r:id="rId26"/>
  </p:handoutMasterIdLst>
  <p:sldIdLst>
    <p:sldId id="257" r:id="rId2"/>
    <p:sldId id="2101" r:id="rId3"/>
    <p:sldId id="2112" r:id="rId4"/>
    <p:sldId id="2119" r:id="rId5"/>
    <p:sldId id="2120" r:id="rId6"/>
    <p:sldId id="2121" r:id="rId7"/>
    <p:sldId id="2122" r:id="rId8"/>
    <p:sldId id="2124" r:id="rId9"/>
    <p:sldId id="2123" r:id="rId10"/>
    <p:sldId id="2125" r:id="rId11"/>
    <p:sldId id="2118" r:id="rId12"/>
    <p:sldId id="2114" r:id="rId13"/>
    <p:sldId id="2115" r:id="rId14"/>
    <p:sldId id="2116" r:id="rId15"/>
    <p:sldId id="2117" r:id="rId16"/>
    <p:sldId id="2113" r:id="rId17"/>
    <p:sldId id="2111" r:id="rId18"/>
    <p:sldId id="2105" r:id="rId19"/>
    <p:sldId id="2106" r:id="rId20"/>
    <p:sldId id="2107" r:id="rId21"/>
    <p:sldId id="2108" r:id="rId22"/>
    <p:sldId id="2109" r:id="rId23"/>
    <p:sldId id="2110" r:id="rId24"/>
  </p:sldIdLst>
  <p:sldSz cx="9906000" cy="6858000" type="A4"/>
  <p:notesSz cx="6735763" cy="9866313"/>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BFBFBF"/>
    <a:srgbClr val="FFF9F3"/>
    <a:srgbClr val="FDF1F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淡色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中間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中間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79" autoAdjust="0"/>
    <p:restoredTop sz="99831" autoAdjust="0"/>
  </p:normalViewPr>
  <p:slideViewPr>
    <p:cSldViewPr snapToGrid="0" snapToObjects="1">
      <p:cViewPr varScale="1">
        <p:scale>
          <a:sx n="110" d="100"/>
          <a:sy n="110" d="100"/>
        </p:scale>
        <p:origin x="1336" y="48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528"/>
    </p:cViewPr>
  </p:sorterViewPr>
  <p:notesViewPr>
    <p:cSldViewPr snapToGrid="0" snapToObjects="1">
      <p:cViewPr varScale="1">
        <p:scale>
          <a:sx n="95" d="100"/>
          <a:sy n="95" d="100"/>
        </p:scale>
        <p:origin x="372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03D8C364-0EFD-384D-A2C9-C3EDC5D1689C}" type="datetimeFigureOut">
              <a:rPr kumimoji="1" lang="ja-JP" altLang="en-US" smtClean="0"/>
              <a:t>2025/1/22</a:t>
            </a:fld>
            <a:endParaRPr kumimoji="1" lang="ja-JP" altLang="en-US"/>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8B4DCA45-9B7B-5F4B-8B97-979AB62F16D4}" type="slidenum">
              <a:rPr kumimoji="1" lang="ja-JP" altLang="en-US" smtClean="0"/>
              <a:t>‹#›</a:t>
            </a:fld>
            <a:endParaRPr kumimoji="1" lang="ja-JP" altLang="en-US"/>
          </a:p>
        </p:txBody>
      </p:sp>
    </p:spTree>
    <p:extLst>
      <p:ext uri="{BB962C8B-B14F-4D97-AF65-F5344CB8AC3E}">
        <p14:creationId xmlns:p14="http://schemas.microsoft.com/office/powerpoint/2010/main" val="23860198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D70F478-B637-A24B-8C53-7C398FC80430}" type="datetimeFigureOut">
              <a:rPr kumimoji="1" lang="ja-JP" altLang="en-US" smtClean="0"/>
              <a:t>2025/1/22</a:t>
            </a:fld>
            <a:endParaRPr kumimoji="1" lang="ja-JP" altLang="en-US"/>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B140EB45-CBA2-4B45-9E87-A539E1441BC0}" type="slidenum">
              <a:rPr kumimoji="1" lang="ja-JP" altLang="en-US" smtClean="0"/>
              <a:t>‹#›</a:t>
            </a:fld>
            <a:endParaRPr kumimoji="1" lang="ja-JP" altLang="en-US"/>
          </a:p>
        </p:txBody>
      </p:sp>
    </p:spTree>
    <p:extLst>
      <p:ext uri="{BB962C8B-B14F-4D97-AF65-F5344CB8AC3E}">
        <p14:creationId xmlns:p14="http://schemas.microsoft.com/office/powerpoint/2010/main" val="15907426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789232"/>
            <a:ext cx="8420100" cy="491979"/>
          </a:xfrm>
        </p:spPr>
        <p:txBody>
          <a:bodyPr>
            <a:noAutofit/>
          </a:bodyPr>
          <a:lstStyle>
            <a:lvl1pPr algn="ctr">
              <a:defRPr sz="2800">
                <a:latin typeface="+mj-ea"/>
                <a:ea typeface="+mj-ea"/>
                <a:cs typeface="ヒラギノ角ゴ Pro W3"/>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0" y="5260055"/>
            <a:ext cx="9906000" cy="520064"/>
          </a:xfrm>
        </p:spPr>
        <p:txBody>
          <a:bodyPr>
            <a:normAutofit/>
          </a:bodyPr>
          <a:lstStyle>
            <a:lvl1pPr marL="0" indent="0" algn="ctr">
              <a:buNone/>
              <a:defRPr sz="1600">
                <a:solidFill>
                  <a:schemeClr val="tx1"/>
                </a:solidFill>
                <a:latin typeface="+mj-ea"/>
                <a:ea typeface="+mj-ea"/>
                <a:cs typeface="ヒラギノ角ゴ Pro W3"/>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pic>
        <p:nvPicPr>
          <p:cNvPr id="7" name="図 6">
            <a:extLst>
              <a:ext uri="{FF2B5EF4-FFF2-40B4-BE49-F238E27FC236}">
                <a16:creationId xmlns:a16="http://schemas.microsoft.com/office/drawing/2014/main" id="{A9BC0B71-C2B6-448E-8946-DD9962B47FC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632781" y="2795233"/>
            <a:ext cx="1038013" cy="1302554"/>
          </a:xfrm>
          <a:prstGeom prst="rect">
            <a:avLst/>
          </a:prstGeom>
        </p:spPr>
      </p:pic>
      <p:pic>
        <p:nvPicPr>
          <p:cNvPr id="5" name="図 4">
            <a:extLst>
              <a:ext uri="{FF2B5EF4-FFF2-40B4-BE49-F238E27FC236}">
                <a16:creationId xmlns:a16="http://schemas.microsoft.com/office/drawing/2014/main" id="{C1D077AA-BE27-3543-AB19-DABF7633A87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799840" y="4279112"/>
            <a:ext cx="2631440" cy="469900"/>
          </a:xfrm>
          <a:prstGeom prst="rect">
            <a:avLst/>
          </a:prstGeom>
        </p:spPr>
      </p:pic>
      <p:pic>
        <p:nvPicPr>
          <p:cNvPr id="8" name="図 7" descr="座る, テーブル, フロント, 光 が含まれている画像&#10;&#10;自動的に生成された説明">
            <a:extLst>
              <a:ext uri="{FF2B5EF4-FFF2-40B4-BE49-F238E27FC236}">
                <a16:creationId xmlns:a16="http://schemas.microsoft.com/office/drawing/2014/main" id="{7785756A-C7DC-F044-9C56-28773679C156}"/>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4013200" y="4733445"/>
            <a:ext cx="2228401" cy="312162"/>
          </a:xfrm>
          <a:prstGeom prst="rect">
            <a:avLst/>
          </a:prstGeom>
        </p:spPr>
      </p:pic>
      <p:pic>
        <p:nvPicPr>
          <p:cNvPr id="11" name="図 10" descr="黒い背景と白い文字&#10;&#10;自動的に生成された説明">
            <a:extLst>
              <a:ext uri="{FF2B5EF4-FFF2-40B4-BE49-F238E27FC236}">
                <a16:creationId xmlns:a16="http://schemas.microsoft.com/office/drawing/2014/main" id="{B35652B3-FB15-E342-8241-0977EE9B2E6A}"/>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589514" y="4199528"/>
            <a:ext cx="570807" cy="159167"/>
          </a:xfrm>
          <a:prstGeom prst="rect">
            <a:avLst/>
          </a:prstGeom>
        </p:spPr>
      </p:pic>
    </p:spTree>
    <p:extLst>
      <p:ext uri="{BB962C8B-B14F-4D97-AF65-F5344CB8AC3E}">
        <p14:creationId xmlns:p14="http://schemas.microsoft.com/office/powerpoint/2010/main" val="955788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A7DD3C1-E101-4247-B80E-5FB39021EBF2}"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6" name="スライド番号プレースホルダー 5"/>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894656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67"/>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67"/>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8F1311A-2959-3A4F-80B0-746959A55D5B}"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6" name="スライド番号プレースホルダー 5"/>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3756342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ー 3"/>
          <p:cNvSpPr>
            <a:spLocks noGrp="1"/>
          </p:cNvSpPr>
          <p:nvPr>
            <p:ph type="sldNum" sz="quarter" idx="10"/>
          </p:nvPr>
        </p:nvSpPr>
        <p:spPr/>
        <p:txBody>
          <a:bodyPr/>
          <a:lstStyle>
            <a:lvl1pPr>
              <a:defRPr/>
            </a:lvl1pPr>
          </a:lstStyle>
          <a:p>
            <a:pPr>
              <a:defRPr/>
            </a:pPr>
            <a:r>
              <a:rPr lang="en-US" altLang="ja-JP" dirty="0"/>
              <a:t>Page</a:t>
            </a:r>
            <a:fld id="{09B36143-1A22-4996-9A1E-DFCCED675A4F}" type="slidenum">
              <a:rPr lang="en-US" altLang="ja-JP" sz="1400"/>
              <a:pPr>
                <a:defRPr/>
              </a:pPr>
              <a:t>‹#›</a:t>
            </a:fld>
            <a:endParaRPr lang="en-US" altLang="ja-JP" sz="1400" dirty="0"/>
          </a:p>
        </p:txBody>
      </p:sp>
    </p:spTree>
    <p:extLst>
      <p:ext uri="{BB962C8B-B14F-4D97-AF65-F5344CB8AC3E}">
        <p14:creationId xmlns:p14="http://schemas.microsoft.com/office/powerpoint/2010/main" val="225667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3550" y="29"/>
            <a:ext cx="8451850" cy="402653"/>
          </a:xfrm>
        </p:spPr>
        <p:txBody>
          <a:bodyPr>
            <a:normAutofit/>
          </a:bodyPr>
          <a:lstStyle>
            <a:lvl1pPr algn="l">
              <a:defRPr sz="1600">
                <a:latin typeface="Meiryo" charset="-128"/>
                <a:ea typeface="Meiryo" charset="-128"/>
                <a:cs typeface="Meiryo" charset="-128"/>
              </a:defRPr>
            </a:lvl1pPr>
          </a:lstStyle>
          <a:p>
            <a:r>
              <a:rPr kumimoji="1" lang="ja-JP" altLang="en-US" dirty="0"/>
              <a:t>マスター タイトルの書式設定</a:t>
            </a:r>
          </a:p>
        </p:txBody>
      </p:sp>
      <p:sp>
        <p:nvSpPr>
          <p:cNvPr id="4" name="日付プレースホルダー 3"/>
          <p:cNvSpPr>
            <a:spLocks noGrp="1"/>
          </p:cNvSpPr>
          <p:nvPr>
            <p:ph type="dt" sz="half" idx="10"/>
          </p:nvPr>
        </p:nvSpPr>
        <p:spPr>
          <a:xfrm>
            <a:off x="0" y="6538941"/>
            <a:ext cx="2311400" cy="365125"/>
          </a:xfrm>
        </p:spPr>
        <p:txBody>
          <a:bodyPr/>
          <a:lstStyle>
            <a:lvl1pPr>
              <a:defRPr>
                <a:latin typeface="メイリオ"/>
                <a:ea typeface="メイリオ"/>
                <a:cs typeface="メイリオ"/>
              </a:defRPr>
            </a:lvl1pPr>
          </a:lstStyle>
          <a:p>
            <a:fld id="{8A87C0C2-BA64-4B44-8AE5-41C3B1C63D10}" type="datetime1">
              <a:rPr lang="ja-JP" altLang="en-US" smtClean="0"/>
              <a:t>2025/1/22</a:t>
            </a:fld>
            <a:endParaRPr lang="ja-JP" altLang="en-US"/>
          </a:p>
        </p:txBody>
      </p:sp>
      <p:sp>
        <p:nvSpPr>
          <p:cNvPr id="5" name="フッター プレースホルダー 4"/>
          <p:cNvSpPr>
            <a:spLocks noGrp="1"/>
          </p:cNvSpPr>
          <p:nvPr>
            <p:ph type="ftr" sz="quarter" idx="11"/>
          </p:nvPr>
        </p:nvSpPr>
        <p:spPr>
          <a:xfrm>
            <a:off x="0" y="6538941"/>
            <a:ext cx="7213600" cy="316775"/>
          </a:xfrm>
        </p:spPr>
        <p:txBody>
          <a:bodyPr/>
          <a:lstStyle>
            <a:lvl1pPr algn="l">
              <a:defRPr sz="1050" b="0" i="0">
                <a:solidFill>
                  <a:schemeClr val="tx1"/>
                </a:solidFill>
                <a:latin typeface="Meiryo" charset="-128"/>
                <a:ea typeface="Meiryo" charset="-128"/>
                <a:cs typeface="Meiryo" charset="-128"/>
              </a:defRPr>
            </a:lvl1pPr>
          </a:lstStyle>
          <a:p>
            <a:r>
              <a:rPr lang="ja-JP" altLang="en-US"/>
              <a:t>許可のない複製（電子化含む）は著作権法で禁止されています。</a:t>
            </a:r>
            <a:r>
              <a:rPr lang="en-US" altLang="ja-JP"/>
              <a:t>© JOSUI INC.</a:t>
            </a:r>
            <a:endParaRPr lang="ja-JP" altLang="en-US" dirty="0"/>
          </a:p>
        </p:txBody>
      </p:sp>
      <p:sp>
        <p:nvSpPr>
          <p:cNvPr id="6" name="スライド番号プレースホルダー 5"/>
          <p:cNvSpPr>
            <a:spLocks noGrp="1"/>
          </p:cNvSpPr>
          <p:nvPr>
            <p:ph type="sldNum" sz="quarter" idx="12"/>
          </p:nvPr>
        </p:nvSpPr>
        <p:spPr>
          <a:xfrm>
            <a:off x="7594600" y="6538941"/>
            <a:ext cx="2311400" cy="316775"/>
          </a:xfrm>
        </p:spPr>
        <p:txBody>
          <a:bodyPr/>
          <a:lstStyle>
            <a:lvl1pPr algn="ctr">
              <a:defRPr sz="3600"/>
            </a:lvl1pPr>
          </a:lstStyle>
          <a:p>
            <a:fld id="{F48F7E16-ADB4-B142-B332-263287BED0B0}" type="slidenum">
              <a:rPr lang="ja-JP" altLang="en-US" smtClean="0"/>
              <a:pPr/>
              <a:t>‹#›</a:t>
            </a:fld>
            <a:endParaRPr lang="ja-JP" altLang="en-US" dirty="0"/>
          </a:p>
        </p:txBody>
      </p:sp>
      <p:pic>
        <p:nvPicPr>
          <p:cNvPr id="9" name="図 8">
            <a:extLst>
              <a:ext uri="{FF2B5EF4-FFF2-40B4-BE49-F238E27FC236}">
                <a16:creationId xmlns:a16="http://schemas.microsoft.com/office/drawing/2014/main" id="{2F74365B-0322-42C4-998F-E478D86D70A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76603" y="23081"/>
            <a:ext cx="319308" cy="400685"/>
          </a:xfrm>
          <a:prstGeom prst="rect">
            <a:avLst/>
          </a:prstGeom>
          <a:noFill/>
          <a:ln>
            <a:noFill/>
          </a:ln>
          <a:effectLst>
            <a:outerShdw blurRad="50800" dist="38100" dir="8100000" algn="tr" rotWithShape="0">
              <a:schemeClr val="bg1">
                <a:lumMod val="85000"/>
                <a:alpha val="40000"/>
              </a:schemeClr>
            </a:outerShdw>
          </a:effectLst>
        </p:spPr>
        <p:style>
          <a:lnRef idx="2">
            <a:schemeClr val="accent1"/>
          </a:lnRef>
          <a:fillRef idx="1">
            <a:schemeClr val="lt1"/>
          </a:fillRef>
          <a:effectRef idx="0">
            <a:schemeClr val="accent1"/>
          </a:effectRef>
          <a:fontRef idx="minor">
            <a:schemeClr val="dk1"/>
          </a:fontRef>
        </p:style>
      </p:pic>
      <p:sp>
        <p:nvSpPr>
          <p:cNvPr id="3" name="テキスト ボックス 2">
            <a:extLst>
              <a:ext uri="{FF2B5EF4-FFF2-40B4-BE49-F238E27FC236}">
                <a16:creationId xmlns:a16="http://schemas.microsoft.com/office/drawing/2014/main" id="{B7C57B3D-45AD-D949-81C3-0671A428388B}"/>
              </a:ext>
            </a:extLst>
          </p:cNvPr>
          <p:cNvSpPr txBox="1"/>
          <p:nvPr userDrawn="1"/>
        </p:nvSpPr>
        <p:spPr>
          <a:xfrm>
            <a:off x="8334196" y="6169609"/>
            <a:ext cx="1575624" cy="369332"/>
          </a:xfrm>
          <a:prstGeom prst="rect">
            <a:avLst/>
          </a:prstGeom>
          <a:noFill/>
        </p:spPr>
        <p:txBody>
          <a:bodyPr wrap="none" rtlCol="0">
            <a:spAutoFit/>
          </a:bodyPr>
          <a:lstStyle/>
          <a:p>
            <a:r>
              <a:rPr kumimoji="1" lang="en-US" altLang="ja-JP" dirty="0">
                <a:solidFill>
                  <a:srgbClr val="FF0000"/>
                </a:solidFill>
              </a:rPr>
              <a:t>CONFIDENTIAL</a:t>
            </a:r>
            <a:endParaRPr kumimoji="1" lang="ja-JP" altLang="en-US" dirty="0">
              <a:solidFill>
                <a:srgbClr val="FF0000"/>
              </a:solidFill>
            </a:endParaRPr>
          </a:p>
        </p:txBody>
      </p:sp>
      <p:pic>
        <p:nvPicPr>
          <p:cNvPr id="11" name="図 10">
            <a:extLst>
              <a:ext uri="{FF2B5EF4-FFF2-40B4-BE49-F238E27FC236}">
                <a16:creationId xmlns:a16="http://schemas.microsoft.com/office/drawing/2014/main" id="{81DD3F33-CC4D-8B4E-BFF5-1BB36210748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245807" y="23081"/>
            <a:ext cx="1342693" cy="239766"/>
          </a:xfrm>
          <a:prstGeom prst="rect">
            <a:avLst/>
          </a:prstGeom>
        </p:spPr>
      </p:pic>
      <p:pic>
        <p:nvPicPr>
          <p:cNvPr id="12" name="図 11" descr="座る, テーブル, フロント, 光 が含まれている画像&#10;&#10;自動的に生成された説明">
            <a:extLst>
              <a:ext uri="{FF2B5EF4-FFF2-40B4-BE49-F238E27FC236}">
                <a16:creationId xmlns:a16="http://schemas.microsoft.com/office/drawing/2014/main" id="{D665D1D7-6823-8F4C-8246-A8D480218318}"/>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334196" y="223423"/>
            <a:ext cx="1162407" cy="162834"/>
          </a:xfrm>
          <a:prstGeom prst="rect">
            <a:avLst/>
          </a:prstGeom>
        </p:spPr>
      </p:pic>
      <p:sp>
        <p:nvSpPr>
          <p:cNvPr id="13" name="正方形/長方形 12">
            <a:extLst>
              <a:ext uri="{FF2B5EF4-FFF2-40B4-BE49-F238E27FC236}">
                <a16:creationId xmlns:a16="http://schemas.microsoft.com/office/drawing/2014/main" id="{4675085C-5ED6-F945-A85C-01AD510E2BA4}"/>
              </a:ext>
            </a:extLst>
          </p:cNvPr>
          <p:cNvSpPr/>
          <p:nvPr userDrawn="1"/>
        </p:nvSpPr>
        <p:spPr>
          <a:xfrm>
            <a:off x="0" y="407079"/>
            <a:ext cx="9906000" cy="36000"/>
          </a:xfrm>
          <a:prstGeom prst="rect">
            <a:avLst/>
          </a:prstGeom>
          <a:gradFill flip="none" rotWithShape="1">
            <a:gsLst>
              <a:gs pos="70000">
                <a:schemeClr val="accent1">
                  <a:lumMod val="75000"/>
                </a:schemeClr>
              </a:gs>
              <a:gs pos="0">
                <a:schemeClr val="tx2">
                  <a:lumMod val="75000"/>
                </a:schemeClr>
              </a:gs>
              <a:gs pos="87000">
                <a:schemeClr val="tx2">
                  <a:lumMod val="20000"/>
                  <a:lumOff val="80000"/>
                </a:schemeClr>
              </a:gs>
              <a:gs pos="100000">
                <a:schemeClr val="bg1"/>
              </a:gs>
            </a:gsLst>
            <a:lin ang="1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22711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29"/>
            <a:ext cx="8420100" cy="1362075"/>
          </a:xfrm>
        </p:spPr>
        <p:txBody>
          <a:bodyPr anchor="t"/>
          <a:lstStyle>
            <a:lvl1pPr algn="l">
              <a:defRPr sz="4000" b="0" cap="all">
                <a:latin typeface="Meiryo" charset="-128"/>
                <a:ea typeface="Meiryo" charset="-128"/>
                <a:cs typeface="Meiryo" charset="-128"/>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latin typeface="メイリオ" panose="020B0604030504040204" pitchFamily="50" charset="-128"/>
                <a:ea typeface="メイリオ"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7AE25270-6AAB-EF4F-8D0C-FD73FA2B3EAE}" type="datetime1">
              <a:rPr kumimoji="1" lang="ja-JP" altLang="en-US" smtClean="0"/>
              <a:t>2025/1/22</a:t>
            </a:fld>
            <a:endParaRPr kumimoji="1" lang="ja-JP" altLang="en-US"/>
          </a:p>
        </p:txBody>
      </p:sp>
      <p:sp>
        <p:nvSpPr>
          <p:cNvPr id="5" name="フッター プレースホルダー 4"/>
          <p:cNvSpPr>
            <a:spLocks noGrp="1"/>
          </p:cNvSpPr>
          <p:nvPr>
            <p:ph type="ftr" sz="quarter" idx="11"/>
          </p:nvPr>
        </p:nvSpPr>
        <p:spPr>
          <a:xfrm>
            <a:off x="1585748" y="6527773"/>
            <a:ext cx="8420100" cy="365125"/>
          </a:xfrm>
        </p:spPr>
        <p:txBody>
          <a:bodyPr/>
          <a:lstStyle>
            <a:lvl1pPr algn="l">
              <a:defRPr sz="1100" b="0" i="0">
                <a:solidFill>
                  <a:srgbClr val="000000"/>
                </a:solidFill>
                <a:latin typeface="Meiryo" charset="-128"/>
                <a:ea typeface="Meiryo" charset="-128"/>
                <a:cs typeface="Meiryo" charset="-128"/>
              </a:defRPr>
            </a:lvl1pPr>
          </a:lstStyle>
          <a:p>
            <a:r>
              <a:rPr lang="ja-JP" altLang="en-US"/>
              <a:t>許可のない複製（電子化含む）は著作権法で禁止されています。</a:t>
            </a:r>
            <a:r>
              <a:rPr lang="en-US" altLang="ja-JP"/>
              <a:t>© JOSUI INC.</a:t>
            </a:r>
            <a:endParaRPr lang="ja-JP" altLang="en-US" dirty="0"/>
          </a:p>
        </p:txBody>
      </p:sp>
      <p:sp>
        <p:nvSpPr>
          <p:cNvPr id="6" name="スライド番号プレースホルダー 5"/>
          <p:cNvSpPr>
            <a:spLocks noGrp="1"/>
          </p:cNvSpPr>
          <p:nvPr>
            <p:ph type="sldNum" sz="quarter" idx="12"/>
          </p:nvPr>
        </p:nvSpPr>
        <p:spPr>
          <a:xfrm>
            <a:off x="7594600" y="6192457"/>
            <a:ext cx="2311400" cy="365125"/>
          </a:xfrm>
        </p:spPr>
        <p:txBody>
          <a:bodyPr/>
          <a:lstStyle>
            <a:lvl1pPr algn="ctr">
              <a:defRPr sz="3600"/>
            </a:lvl1pPr>
          </a:lstStyle>
          <a:p>
            <a:fld id="{F48F7E16-ADB4-B142-B332-263287BED0B0}" type="slidenum">
              <a:rPr lang="ja-JP" altLang="en-US" smtClean="0"/>
              <a:pPr/>
              <a:t>‹#›</a:t>
            </a:fld>
            <a:endParaRPr lang="ja-JP" altLang="en-US"/>
          </a:p>
        </p:txBody>
      </p:sp>
    </p:spTree>
    <p:extLst>
      <p:ext uri="{BB962C8B-B14F-4D97-AF65-F5344CB8AC3E}">
        <p14:creationId xmlns:p14="http://schemas.microsoft.com/office/powerpoint/2010/main" val="1016698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4912597-16ED-3E42-9E46-D1811DC04AE4}"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7" name="スライド番号プレースホルダー 6"/>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3224418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CE48B45-70EC-8546-9618-68818E683800}" type="datetime1">
              <a:rPr kumimoji="1" lang="ja-JP" altLang="en-US" smtClean="0"/>
              <a:t>2025/1/22</a:t>
            </a:fld>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9" name="スライド番号プレースホルダー 8"/>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2173814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5C2E457-28C9-DF40-B2A5-EBCAC012C9EE}" type="datetime1">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5" name="スライド番号プレースホルダー 4"/>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317452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BCC3C3E-50BF-8D4D-BF42-65EBA10DE734}" type="datetime1">
              <a:rPr kumimoji="1" lang="ja-JP" altLang="en-US" smtClean="0"/>
              <a:t>2025/1/22</a:t>
            </a:fld>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4" name="スライド番号プレースホルダー 3"/>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2821950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79"/>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60F142-8D6B-A046-B434-600D45BA91C1}"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7" name="スライド番号プレースホルダー 6"/>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152701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A5D5DD1-6DB5-CA40-8580-559F93B0851C}" type="datetime1">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許可のない複製（電子化含む）は著作権法で禁止されています。</a:t>
            </a:r>
            <a:r>
              <a:rPr kumimoji="1" lang="en-US" altLang="ja-JP"/>
              <a:t>© JOSUI INC.</a:t>
            </a:r>
            <a:endParaRPr kumimoji="1" lang="ja-JP" altLang="en-US"/>
          </a:p>
        </p:txBody>
      </p:sp>
      <p:sp>
        <p:nvSpPr>
          <p:cNvPr id="7" name="スライド番号プレースホルダー 6"/>
          <p:cNvSpPr>
            <a:spLocks noGrp="1"/>
          </p:cNvSpPr>
          <p:nvPr>
            <p:ph type="sldNum" sz="quarter" idx="12"/>
          </p:nvPr>
        </p:nvSpPr>
        <p:spPr/>
        <p:txBody>
          <a:body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197238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7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E39-0230-4D43-A137-8DCDE257BC04}" type="datetime1">
              <a:rPr kumimoji="1" lang="ja-JP" altLang="en-US" smtClean="0"/>
              <a:t>2025/1/22</a:t>
            </a:fld>
            <a:endParaRPr kumimoji="1" lang="ja-JP" altLang="en-US"/>
          </a:p>
        </p:txBody>
      </p:sp>
      <p:sp>
        <p:nvSpPr>
          <p:cNvPr id="5" name="フッター プレースホルダー 4"/>
          <p:cNvSpPr>
            <a:spLocks noGrp="1"/>
          </p:cNvSpPr>
          <p:nvPr>
            <p:ph type="ftr" sz="quarter" idx="3"/>
          </p:nvPr>
        </p:nvSpPr>
        <p:spPr>
          <a:xfrm>
            <a:off x="3384550" y="635637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許可のない複製（電子化含む）は著作権法で禁止されています。</a:t>
            </a:r>
            <a:r>
              <a:rPr kumimoji="1" lang="en-US" altLang="ja-JP"/>
              <a:t>© JOSUI INC.</a:t>
            </a:r>
            <a:endParaRPr kumimoji="1" lang="ja-JP" altLang="en-US" dirty="0"/>
          </a:p>
        </p:txBody>
      </p:sp>
      <p:sp>
        <p:nvSpPr>
          <p:cNvPr id="6" name="スライド番号プレースホルダー 5"/>
          <p:cNvSpPr>
            <a:spLocks noGrp="1"/>
          </p:cNvSpPr>
          <p:nvPr>
            <p:ph type="sldNum" sz="quarter" idx="4"/>
          </p:nvPr>
        </p:nvSpPr>
        <p:spPr>
          <a:xfrm>
            <a:off x="7099300" y="635637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F7E16-ADB4-B142-B332-263287BED0B0}" type="slidenum">
              <a:rPr kumimoji="1" lang="ja-JP" altLang="en-US" smtClean="0"/>
              <a:t>‹#›</a:t>
            </a:fld>
            <a:endParaRPr kumimoji="1" lang="ja-JP" altLang="en-US"/>
          </a:p>
        </p:txBody>
      </p:sp>
    </p:spTree>
    <p:extLst>
      <p:ext uri="{BB962C8B-B14F-4D97-AF65-F5344CB8AC3E}">
        <p14:creationId xmlns:p14="http://schemas.microsoft.com/office/powerpoint/2010/main" val="3743814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DEFBDBE5-8FCF-4148-85B8-2F250F9D1B66}"/>
              </a:ext>
            </a:extLst>
          </p:cNvPr>
          <p:cNvSpPr>
            <a:spLocks noGrp="1"/>
          </p:cNvSpPr>
          <p:nvPr>
            <p:ph type="subTitle" idx="1"/>
          </p:nvPr>
        </p:nvSpPr>
        <p:spPr>
          <a:xfrm>
            <a:off x="0" y="5260054"/>
            <a:ext cx="9906000" cy="1006067"/>
          </a:xfrm>
        </p:spPr>
        <p:txBody>
          <a:bodyPr>
            <a:normAutofit/>
          </a:bodyPr>
          <a:lstStyle/>
          <a:p>
            <a:r>
              <a:rPr kumimoji="1" lang="ja-JP" altLang="en-US"/>
              <a:t>株式</a:t>
            </a:r>
            <a:r>
              <a:rPr kumimoji="1" lang="ja-JP" altLang="en-US" dirty="0"/>
              <a:t>会社如水</a:t>
            </a:r>
            <a:endParaRPr kumimoji="1" lang="en-US" altLang="ja-JP" dirty="0"/>
          </a:p>
          <a:p>
            <a:r>
              <a:rPr kumimoji="1" lang="ja-JP" altLang="en-US" dirty="0"/>
              <a:t>代表・弁理士　中村大介</a:t>
            </a:r>
          </a:p>
        </p:txBody>
      </p:sp>
      <p:sp>
        <p:nvSpPr>
          <p:cNvPr id="4" name="Rectangle 1">
            <a:extLst>
              <a:ext uri="{FF2B5EF4-FFF2-40B4-BE49-F238E27FC236}">
                <a16:creationId xmlns:a16="http://schemas.microsoft.com/office/drawing/2014/main" id="{7B46FF6A-C766-48F0-A405-AD3CE28D6593}"/>
              </a:ext>
            </a:extLst>
          </p:cNvPr>
          <p:cNvSpPr>
            <a:spLocks noGrp="1" noChangeArrowheads="1"/>
          </p:cNvSpPr>
          <p:nvPr>
            <p:ph type="ctrTitle"/>
          </p:nvPr>
        </p:nvSpPr>
        <p:spPr bwMode="auto">
          <a:xfrm>
            <a:off x="272166" y="1102360"/>
            <a:ext cx="9361667"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ja-JP" altLang="en-US" sz="2000">
                <a:latin typeface="Meiryo" panose="020B0604030504040204" pitchFamily="34" charset="-128"/>
                <a:ea typeface="Meiryo" panose="020B0604030504040204" pitchFamily="34" charset="-128"/>
              </a:rPr>
              <a:t>互応化学工業株式会社</a:t>
            </a:r>
            <a:br>
              <a:rPr lang="en-US" altLang="ja-JP" sz="2000" dirty="0">
                <a:latin typeface="Meiryo" panose="020B0604030504040204" pitchFamily="34" charset="-128"/>
                <a:ea typeface="Meiryo" panose="020B0604030504040204" pitchFamily="34" charset="-128"/>
              </a:rPr>
            </a:br>
            <a:br>
              <a:rPr lang="en-US" altLang="ja-JP" sz="2000" dirty="0"/>
            </a:br>
            <a:r>
              <a:rPr lang="ja-JP" altLang="en-US" b="1"/>
              <a:t>フィードバック</a:t>
            </a:r>
          </a:p>
        </p:txBody>
      </p:sp>
    </p:spTree>
    <p:extLst>
      <p:ext uri="{BB962C8B-B14F-4D97-AF65-F5344CB8AC3E}">
        <p14:creationId xmlns:p14="http://schemas.microsoft.com/office/powerpoint/2010/main" val="578162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5BBD7-33F6-A97B-4ADD-933E59D3600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F18CDE6-8554-2780-1540-84A99BF8644F}"/>
              </a:ext>
            </a:extLst>
          </p:cNvPr>
          <p:cNvSpPr>
            <a:spLocks noGrp="1"/>
          </p:cNvSpPr>
          <p:nvPr>
            <p:ph type="title"/>
          </p:nvPr>
        </p:nvSpPr>
        <p:spPr/>
        <p:txBody>
          <a:bodyPr/>
          <a:lstStyle/>
          <a:p>
            <a:r>
              <a:rPr kumimoji="1" lang="ja-JP" altLang="en-US"/>
              <a:t>ルール等についてメモ（前田さん）</a:t>
            </a:r>
          </a:p>
        </p:txBody>
      </p:sp>
      <p:sp>
        <p:nvSpPr>
          <p:cNvPr id="3" name="フッター プレースホルダー 2">
            <a:extLst>
              <a:ext uri="{FF2B5EF4-FFF2-40B4-BE49-F238E27FC236}">
                <a16:creationId xmlns:a16="http://schemas.microsoft.com/office/drawing/2014/main" id="{B146AAD6-727F-0003-4DD3-42C952A7C53A}"/>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709EAD2E-09DE-EEF5-A930-4301805C5B2A}"/>
              </a:ext>
            </a:extLst>
          </p:cNvPr>
          <p:cNvSpPr>
            <a:spLocks noGrp="1"/>
          </p:cNvSpPr>
          <p:nvPr>
            <p:ph type="sldNum" sz="quarter" idx="12"/>
          </p:nvPr>
        </p:nvSpPr>
        <p:spPr/>
        <p:txBody>
          <a:bodyPr/>
          <a:lstStyle/>
          <a:p>
            <a:fld id="{F48F7E16-ADB4-B142-B332-263287BED0B0}" type="slidenum">
              <a:rPr lang="ja-JP" altLang="en-US" smtClean="0"/>
              <a:pPr/>
              <a:t>10</a:t>
            </a:fld>
            <a:endParaRPr lang="ja-JP" altLang="en-US" dirty="0"/>
          </a:p>
        </p:txBody>
      </p:sp>
      <p:sp>
        <p:nvSpPr>
          <p:cNvPr id="5" name="テキスト ボックス 4">
            <a:extLst>
              <a:ext uri="{FF2B5EF4-FFF2-40B4-BE49-F238E27FC236}">
                <a16:creationId xmlns:a16="http://schemas.microsoft.com/office/drawing/2014/main" id="{14B5ECB6-B04E-4C42-377C-700129DE5603}"/>
              </a:ext>
            </a:extLst>
          </p:cNvPr>
          <p:cNvSpPr txBox="1"/>
          <p:nvPr/>
        </p:nvSpPr>
        <p:spPr>
          <a:xfrm>
            <a:off x="822959" y="629920"/>
            <a:ext cx="7499237" cy="2308324"/>
          </a:xfrm>
          <a:prstGeom prst="rect">
            <a:avLst/>
          </a:prstGeom>
          <a:noFill/>
        </p:spPr>
        <p:txBody>
          <a:bodyPr wrap="square" rtlCol="0">
            <a:spAutoFit/>
          </a:bodyPr>
          <a:lstStyle/>
          <a:p>
            <a:r>
              <a:rPr kumimoji="1" lang="ja-JP" altLang="en-US"/>
              <a:t>現行のルール・規定</a:t>
            </a:r>
            <a:endParaRPr kumimoji="1" lang="en-US" altLang="ja-JP" dirty="0"/>
          </a:p>
          <a:p>
            <a:r>
              <a:rPr lang="ja-JP" altLang="en-US"/>
              <a:t>◯規定には一般的なものが書いてあり、</a:t>
            </a:r>
            <a:r>
              <a:rPr lang="en-US" altLang="ja-JP" dirty="0" err="1"/>
              <a:t>Sansan</a:t>
            </a:r>
            <a:r>
              <a:rPr lang="ja-JP" altLang="en-US"/>
              <a:t>で営業情報を日報で収集している。</a:t>
            </a:r>
            <a:endParaRPr lang="en-US" altLang="ja-JP" dirty="0"/>
          </a:p>
          <a:p>
            <a:r>
              <a:rPr lang="ja-JP" altLang="en-US"/>
              <a:t>◯商談前準備は、顧客の</a:t>
            </a:r>
            <a:r>
              <a:rPr lang="en-US" altLang="ja-JP" dirty="0"/>
              <a:t>WEB</a:t>
            </a:r>
            <a:r>
              <a:rPr lang="ja-JP" altLang="en-US"/>
              <a:t>などをみて、カタログなどを事前準備するなどをしている。</a:t>
            </a:r>
            <a:endParaRPr lang="en-US" altLang="ja-JP" dirty="0"/>
          </a:p>
          <a:p>
            <a:r>
              <a:rPr lang="ja-JP" altLang="en-US"/>
              <a:t>ー</a:t>
            </a:r>
            <a:endParaRPr lang="en-US" altLang="ja-JP" dirty="0"/>
          </a:p>
          <a:p>
            <a:r>
              <a:rPr lang="ja-JP" altLang="en-US"/>
              <a:t>◯潜在課題発掘シートは必要だと思っており、今から決めていく必要があると思っている。</a:t>
            </a:r>
            <a:endParaRPr lang="en-US" altLang="ja-JP" dirty="0"/>
          </a:p>
        </p:txBody>
      </p:sp>
    </p:spTree>
    <p:extLst>
      <p:ext uri="{BB962C8B-B14F-4D97-AF65-F5344CB8AC3E}">
        <p14:creationId xmlns:p14="http://schemas.microsoft.com/office/powerpoint/2010/main" val="3267681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16E5E-9B5C-A406-621D-688AFC7440A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2C69E70-34E0-18DE-0479-488C95571A68}"/>
              </a:ext>
            </a:extLst>
          </p:cNvPr>
          <p:cNvSpPr>
            <a:spLocks noGrp="1"/>
          </p:cNvSpPr>
          <p:nvPr>
            <p:ph type="title"/>
          </p:nvPr>
        </p:nvSpPr>
        <p:spPr/>
        <p:txBody>
          <a:bodyPr/>
          <a:lstStyle/>
          <a:p>
            <a:r>
              <a:rPr kumimoji="1" lang="ja-JP" altLang="en-US"/>
              <a:t>第３回目</a:t>
            </a:r>
          </a:p>
        </p:txBody>
      </p:sp>
      <p:sp>
        <p:nvSpPr>
          <p:cNvPr id="3" name="テキスト プレースホルダー 2">
            <a:extLst>
              <a:ext uri="{FF2B5EF4-FFF2-40B4-BE49-F238E27FC236}">
                <a16:creationId xmlns:a16="http://schemas.microsoft.com/office/drawing/2014/main" id="{82A9A8D4-1A9C-79D5-ECBD-B01C2C996983}"/>
              </a:ext>
            </a:extLst>
          </p:cNvPr>
          <p:cNvSpPr>
            <a:spLocks noGrp="1"/>
          </p:cNvSpPr>
          <p:nvPr>
            <p:ph type="body" idx="1"/>
          </p:nvPr>
        </p:nvSpPr>
        <p:spPr/>
        <p:txBody>
          <a:bodyPr/>
          <a:lstStyle/>
          <a:p>
            <a:endParaRPr kumimoji="1" lang="ja-JP" altLang="en-US"/>
          </a:p>
        </p:txBody>
      </p:sp>
      <p:sp>
        <p:nvSpPr>
          <p:cNvPr id="4" name="フッター プレースホルダー 3">
            <a:extLst>
              <a:ext uri="{FF2B5EF4-FFF2-40B4-BE49-F238E27FC236}">
                <a16:creationId xmlns:a16="http://schemas.microsoft.com/office/drawing/2014/main" id="{E172AA0D-E22C-B788-AA79-2E5F60079585}"/>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5" name="スライド番号プレースホルダー 4">
            <a:extLst>
              <a:ext uri="{FF2B5EF4-FFF2-40B4-BE49-F238E27FC236}">
                <a16:creationId xmlns:a16="http://schemas.microsoft.com/office/drawing/2014/main" id="{6AADE1EC-FD97-A845-68AC-05CC8104958E}"/>
              </a:ext>
            </a:extLst>
          </p:cNvPr>
          <p:cNvSpPr>
            <a:spLocks noGrp="1"/>
          </p:cNvSpPr>
          <p:nvPr>
            <p:ph type="sldNum" sz="quarter" idx="12"/>
          </p:nvPr>
        </p:nvSpPr>
        <p:spPr/>
        <p:txBody>
          <a:bodyPr/>
          <a:lstStyle/>
          <a:p>
            <a:fld id="{F48F7E16-ADB4-B142-B332-263287BED0B0}" type="slidenum">
              <a:rPr lang="ja-JP" altLang="en-US" smtClean="0"/>
              <a:pPr/>
              <a:t>11</a:t>
            </a:fld>
            <a:endParaRPr lang="ja-JP" altLang="en-US"/>
          </a:p>
        </p:txBody>
      </p:sp>
    </p:spTree>
    <p:extLst>
      <p:ext uri="{BB962C8B-B14F-4D97-AF65-F5344CB8AC3E}">
        <p14:creationId xmlns:p14="http://schemas.microsoft.com/office/powerpoint/2010/main" val="2407616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2C8D7-760E-3754-2D7A-8D49982D9E8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30F7AE-0894-924A-F9E1-CC83FA66F141}"/>
              </a:ext>
            </a:extLst>
          </p:cNvPr>
          <p:cNvSpPr>
            <a:spLocks noGrp="1"/>
          </p:cNvSpPr>
          <p:nvPr>
            <p:ph type="title"/>
          </p:nvPr>
        </p:nvSpPr>
        <p:spPr/>
        <p:txBody>
          <a:bodyPr/>
          <a:lstStyle/>
          <a:p>
            <a:r>
              <a:rPr kumimoji="1" lang="ja-JP" altLang="en-US"/>
              <a:t>森村さん（玉井</a:t>
            </a:r>
            <a:r>
              <a:rPr lang="ja-JP" altLang="en-US"/>
              <a:t>さん</a:t>
            </a:r>
            <a:r>
              <a:rPr kumimoji="1" lang="ja-JP" altLang="en-US"/>
              <a:t>）</a:t>
            </a:r>
          </a:p>
        </p:txBody>
      </p:sp>
      <p:sp>
        <p:nvSpPr>
          <p:cNvPr id="3" name="フッター プレースホルダー 2">
            <a:extLst>
              <a:ext uri="{FF2B5EF4-FFF2-40B4-BE49-F238E27FC236}">
                <a16:creationId xmlns:a16="http://schemas.microsoft.com/office/drawing/2014/main" id="{98120B9D-E776-4D46-A624-802561822243}"/>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8B616AEC-9CEB-3F0B-B559-E403FFBD574E}"/>
              </a:ext>
            </a:extLst>
          </p:cNvPr>
          <p:cNvSpPr>
            <a:spLocks noGrp="1"/>
          </p:cNvSpPr>
          <p:nvPr>
            <p:ph type="sldNum" sz="quarter" idx="12"/>
          </p:nvPr>
        </p:nvSpPr>
        <p:spPr/>
        <p:txBody>
          <a:bodyPr/>
          <a:lstStyle/>
          <a:p>
            <a:fld id="{F48F7E16-ADB4-B142-B332-263287BED0B0}" type="slidenum">
              <a:rPr lang="ja-JP" altLang="en-US" smtClean="0"/>
              <a:pPr/>
              <a:t>12</a:t>
            </a:fld>
            <a:endParaRPr lang="ja-JP" altLang="en-US" dirty="0"/>
          </a:p>
        </p:txBody>
      </p:sp>
      <p:sp>
        <p:nvSpPr>
          <p:cNvPr id="5" name="テキスト ボックス 4">
            <a:extLst>
              <a:ext uri="{FF2B5EF4-FFF2-40B4-BE49-F238E27FC236}">
                <a16:creationId xmlns:a16="http://schemas.microsoft.com/office/drawing/2014/main" id="{C6F9FDB7-C9EA-AAFF-7A77-E6A2B3338BD2}"/>
              </a:ext>
            </a:extLst>
          </p:cNvPr>
          <p:cNvSpPr txBox="1"/>
          <p:nvPr/>
        </p:nvSpPr>
        <p:spPr>
          <a:xfrm>
            <a:off x="822960" y="629920"/>
            <a:ext cx="4130040" cy="5632311"/>
          </a:xfrm>
          <a:prstGeom prst="rect">
            <a:avLst/>
          </a:prstGeom>
          <a:noFill/>
        </p:spPr>
        <p:txBody>
          <a:bodyPr wrap="square" rtlCol="0">
            <a:spAutoFit/>
          </a:bodyPr>
          <a:lstStyle/>
          <a:p>
            <a:r>
              <a:rPr kumimoji="1" lang="ja-JP" altLang="en-US"/>
              <a:t>潜在課題発掘シート</a:t>
            </a:r>
            <a:endParaRPr kumimoji="1" lang="en-US" altLang="ja-JP" dirty="0"/>
          </a:p>
          <a:p>
            <a:r>
              <a:rPr lang="ja-JP" altLang="en-US"/>
              <a:t>◯フィルムレジストの相違点が明確だったと思いました。</a:t>
            </a:r>
            <a:endParaRPr lang="en-US" altLang="ja-JP" dirty="0"/>
          </a:p>
          <a:p>
            <a:r>
              <a:rPr kumimoji="1" lang="ja-JP" altLang="en-US"/>
              <a:t>◯フィルムレジストにした場合に、塗布をしなくて良い変わりに、レジストフィルムとワークを合わせていく必要があると思われますし、フィルムは平滑なので立体形状に入っていけないなどのこともあるのではないかと思われました。その点などにも考慮を入れると、潜在ニーズを掘り起こせる余地があるようにも思われました。</a:t>
            </a:r>
            <a:endParaRPr kumimoji="1" lang="en-US" altLang="ja-JP" dirty="0"/>
          </a:p>
          <a:p>
            <a:r>
              <a:rPr lang="ja-JP" altLang="en-US"/>
              <a:t>◯東京応化などが競合なのであれば、模倣されるリスクが高いように感じられました。</a:t>
            </a:r>
            <a:endParaRPr lang="en-US" altLang="ja-JP" dirty="0"/>
          </a:p>
          <a:p>
            <a:endParaRPr lang="en-US" altLang="ja-JP" dirty="0"/>
          </a:p>
          <a:p>
            <a:r>
              <a:rPr lang="ja-JP" altLang="en-US"/>
              <a:t>◯フレキが必要な対象産業、フィルムレジストに移行する場合の課題を明確にしてリードする必要があると思いました。</a:t>
            </a:r>
            <a:endParaRPr lang="en-US" altLang="ja-JP" dirty="0"/>
          </a:p>
        </p:txBody>
      </p:sp>
      <p:sp>
        <p:nvSpPr>
          <p:cNvPr id="6" name="テキスト ボックス 5">
            <a:extLst>
              <a:ext uri="{FF2B5EF4-FFF2-40B4-BE49-F238E27FC236}">
                <a16:creationId xmlns:a16="http://schemas.microsoft.com/office/drawing/2014/main" id="{CAF689FE-1D39-92E0-2991-A8F815A5F33B}"/>
              </a:ext>
            </a:extLst>
          </p:cNvPr>
          <p:cNvSpPr txBox="1"/>
          <p:nvPr/>
        </p:nvSpPr>
        <p:spPr>
          <a:xfrm>
            <a:off x="4953000" y="629919"/>
            <a:ext cx="4130040" cy="2585323"/>
          </a:xfrm>
          <a:prstGeom prst="rect">
            <a:avLst/>
          </a:prstGeom>
          <a:noFill/>
        </p:spPr>
        <p:txBody>
          <a:bodyPr wrap="square" rtlCol="0">
            <a:spAutoFit/>
          </a:bodyPr>
          <a:lstStyle/>
          <a:p>
            <a:r>
              <a:rPr lang="ja-JP" altLang="en-US"/>
              <a:t>◯東京応化等に模倣されるリスクを前提として、特定用途における顧客課題を深堀りし、一歩先をゆく</a:t>
            </a:r>
            <a:r>
              <a:rPr lang="en-US" altLang="ja-JP" dirty="0"/>
              <a:t>F</a:t>
            </a:r>
            <a:r>
              <a:rPr lang="ja-JP" altLang="en-US"/>
              <a:t>軸を考案していただきたいと思いました。</a:t>
            </a:r>
            <a:endParaRPr lang="en-US" altLang="ja-JP" dirty="0"/>
          </a:p>
          <a:p>
            <a:endParaRPr lang="en-US" altLang="ja-JP" dirty="0"/>
          </a:p>
          <a:p>
            <a:r>
              <a:rPr lang="ja-JP" altLang="en-US"/>
              <a:t>◯より一歩強化して玉井さんに報告してください。</a:t>
            </a:r>
            <a:endParaRPr kumimoji="1" lang="ja-JP" altLang="en-US"/>
          </a:p>
          <a:p>
            <a:endParaRPr kumimoji="1" lang="en-US" altLang="ja-JP" dirty="0"/>
          </a:p>
          <a:p>
            <a:endParaRPr kumimoji="1" lang="ja-JP" altLang="en-US"/>
          </a:p>
        </p:txBody>
      </p:sp>
    </p:spTree>
    <p:extLst>
      <p:ext uri="{BB962C8B-B14F-4D97-AF65-F5344CB8AC3E}">
        <p14:creationId xmlns:p14="http://schemas.microsoft.com/office/powerpoint/2010/main" val="3863058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F3CCE-C868-D986-B242-37029C4A6DB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BEB64B7-B181-5F5A-44C1-2212311718EF}"/>
              </a:ext>
            </a:extLst>
          </p:cNvPr>
          <p:cNvSpPr>
            <a:spLocks noGrp="1"/>
          </p:cNvSpPr>
          <p:nvPr>
            <p:ph type="title"/>
          </p:nvPr>
        </p:nvSpPr>
        <p:spPr/>
        <p:txBody>
          <a:bodyPr/>
          <a:lstStyle/>
          <a:p>
            <a:r>
              <a:rPr kumimoji="1" lang="ja-JP" altLang="en-US"/>
              <a:t>渡辺さん（中田さん）</a:t>
            </a:r>
          </a:p>
        </p:txBody>
      </p:sp>
      <p:sp>
        <p:nvSpPr>
          <p:cNvPr id="3" name="フッター プレースホルダー 2">
            <a:extLst>
              <a:ext uri="{FF2B5EF4-FFF2-40B4-BE49-F238E27FC236}">
                <a16:creationId xmlns:a16="http://schemas.microsoft.com/office/drawing/2014/main" id="{A84B2B34-6455-E9EC-1E2A-E202E5500443}"/>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DF997C9B-68DE-0C8B-C5AB-89BC51F4D0CE}"/>
              </a:ext>
            </a:extLst>
          </p:cNvPr>
          <p:cNvSpPr>
            <a:spLocks noGrp="1"/>
          </p:cNvSpPr>
          <p:nvPr>
            <p:ph type="sldNum" sz="quarter" idx="12"/>
          </p:nvPr>
        </p:nvSpPr>
        <p:spPr/>
        <p:txBody>
          <a:bodyPr/>
          <a:lstStyle/>
          <a:p>
            <a:fld id="{F48F7E16-ADB4-B142-B332-263287BED0B0}" type="slidenum">
              <a:rPr lang="ja-JP" altLang="en-US" smtClean="0"/>
              <a:pPr/>
              <a:t>13</a:t>
            </a:fld>
            <a:endParaRPr lang="ja-JP" altLang="en-US" dirty="0"/>
          </a:p>
        </p:txBody>
      </p:sp>
      <p:sp>
        <p:nvSpPr>
          <p:cNvPr id="5" name="テキスト ボックス 4">
            <a:extLst>
              <a:ext uri="{FF2B5EF4-FFF2-40B4-BE49-F238E27FC236}">
                <a16:creationId xmlns:a16="http://schemas.microsoft.com/office/drawing/2014/main" id="{2121A327-58F1-77E9-184A-F80ECFE1F56C}"/>
              </a:ext>
            </a:extLst>
          </p:cNvPr>
          <p:cNvSpPr txBox="1"/>
          <p:nvPr/>
        </p:nvSpPr>
        <p:spPr>
          <a:xfrm>
            <a:off x="822960" y="629920"/>
            <a:ext cx="4130040" cy="5355312"/>
          </a:xfrm>
          <a:prstGeom prst="rect">
            <a:avLst/>
          </a:prstGeom>
          <a:noFill/>
        </p:spPr>
        <p:txBody>
          <a:bodyPr wrap="square" rtlCol="0">
            <a:spAutoFit/>
          </a:bodyPr>
          <a:lstStyle/>
          <a:p>
            <a:r>
              <a:rPr kumimoji="1" lang="ja-JP" altLang="en-US"/>
              <a:t>◯まずは大変お疲れ様でした。ありがとうございました。</a:t>
            </a:r>
            <a:endParaRPr kumimoji="1" lang="en-US" altLang="ja-JP" dirty="0"/>
          </a:p>
          <a:p>
            <a:r>
              <a:rPr kumimoji="1" lang="ja-JP" altLang="en-US"/>
              <a:t>◯カタログには</a:t>
            </a:r>
            <a:r>
              <a:rPr kumimoji="1" lang="en-US" altLang="ja-JP" dirty="0"/>
              <a:t>F</a:t>
            </a:r>
            <a:r>
              <a:rPr kumimoji="1" lang="ja-JP" altLang="en-US"/>
              <a:t>軸が入っておらず、潜在ニーズが発掘されていないように思われました。</a:t>
            </a:r>
            <a:endParaRPr kumimoji="1" lang="en-US" altLang="ja-JP" dirty="0"/>
          </a:p>
          <a:p>
            <a:r>
              <a:rPr kumimoji="1" lang="ja-JP" altLang="en-US"/>
              <a:t>◯営業としては、糸引きしない、というのが顕在ニーズのように思われ、そこは競争の前提条件にしかならない、という認識が必要かと思われました。</a:t>
            </a:r>
            <a:endParaRPr lang="en-US" altLang="ja-JP" dirty="0"/>
          </a:p>
          <a:p>
            <a:r>
              <a:rPr kumimoji="1" lang="ja-JP" altLang="en-US"/>
              <a:t>◯生成</a:t>
            </a:r>
            <a:r>
              <a:rPr kumimoji="1" lang="en-US" altLang="ja-JP" dirty="0"/>
              <a:t>AI</a:t>
            </a:r>
            <a:r>
              <a:rPr kumimoji="1" lang="ja-JP" altLang="en-US"/>
              <a:t>での調査に関しては、アクリルの糸引き問題にフォーカスを当てて</a:t>
            </a:r>
            <a:r>
              <a:rPr kumimoji="1" lang="en-US" altLang="ja-JP" dirty="0"/>
              <a:t>F</a:t>
            </a:r>
            <a:r>
              <a:rPr kumimoji="1" lang="ja-JP" altLang="en-US"/>
              <a:t>軸探索をしてはいかがでしょうか？もちろん</a:t>
            </a:r>
            <a:r>
              <a:rPr kumimoji="1" lang="en-US" altLang="ja-JP" dirty="0"/>
              <a:t>MLCC</a:t>
            </a:r>
            <a:r>
              <a:rPr kumimoji="1" lang="ja-JP" altLang="en-US"/>
              <a:t>で１本化していただいても構いません。</a:t>
            </a:r>
            <a:endParaRPr kumimoji="1" lang="en-US" altLang="ja-JP" dirty="0"/>
          </a:p>
          <a:p>
            <a:r>
              <a:rPr lang="ja-JP" altLang="en-US"/>
              <a:t>ー</a:t>
            </a:r>
            <a:endParaRPr kumimoji="1" lang="en-US" altLang="ja-JP" dirty="0"/>
          </a:p>
          <a:p>
            <a:r>
              <a:rPr lang="ja-JP" altLang="en-US"/>
              <a:t>◯昔の特許とは言え、見ていただいたのはとても良かったです。顧客の工程を把握するためのものなので、まずは工程の可視化をすることを提案します。</a:t>
            </a:r>
            <a:endParaRPr kumimoji="1" lang="ja-JP" altLang="en-US"/>
          </a:p>
        </p:txBody>
      </p:sp>
      <p:sp>
        <p:nvSpPr>
          <p:cNvPr id="6" name="テキスト ボックス 5">
            <a:extLst>
              <a:ext uri="{FF2B5EF4-FFF2-40B4-BE49-F238E27FC236}">
                <a16:creationId xmlns:a16="http://schemas.microsoft.com/office/drawing/2014/main" id="{8838AB96-0070-1485-1B24-C8F4669FDDB2}"/>
              </a:ext>
            </a:extLst>
          </p:cNvPr>
          <p:cNvSpPr txBox="1"/>
          <p:nvPr/>
        </p:nvSpPr>
        <p:spPr>
          <a:xfrm>
            <a:off x="4953000" y="629919"/>
            <a:ext cx="4130040" cy="2031325"/>
          </a:xfrm>
          <a:prstGeom prst="rect">
            <a:avLst/>
          </a:prstGeom>
          <a:noFill/>
        </p:spPr>
        <p:txBody>
          <a:bodyPr wrap="square" rtlCol="0">
            <a:spAutoFit/>
          </a:bodyPr>
          <a:lstStyle/>
          <a:p>
            <a:r>
              <a:rPr kumimoji="1" lang="ja-JP" altLang="en-US"/>
              <a:t>◯特許や</a:t>
            </a:r>
            <a:r>
              <a:rPr kumimoji="1" lang="en-US" altLang="ja-JP" dirty="0"/>
              <a:t>ChatGPT</a:t>
            </a:r>
            <a:r>
              <a:rPr kumimoji="1" lang="ja-JP" altLang="en-US"/>
              <a:t>を駆使して、さらにふかく顧客工程（研究開発工程、製造の工程）を分析して、先取りできる点を</a:t>
            </a:r>
            <a:r>
              <a:rPr kumimoji="1" lang="en-US" altLang="ja-JP" dirty="0"/>
              <a:t>F</a:t>
            </a:r>
            <a:r>
              <a:rPr kumimoji="1" lang="ja-JP" altLang="en-US"/>
              <a:t>軸にしてほしいと感じました。</a:t>
            </a:r>
            <a:endParaRPr kumimoji="1" lang="en-US" altLang="ja-JP" dirty="0"/>
          </a:p>
          <a:p>
            <a:r>
              <a:rPr lang="ja-JP" altLang="en-US"/>
              <a:t>◯中田さんに報告をしていただくことを前提にして、上記を実施し、</a:t>
            </a:r>
            <a:r>
              <a:rPr lang="en-US" altLang="ja-JP" dirty="0"/>
              <a:t>F</a:t>
            </a:r>
            <a:r>
              <a:rPr lang="ja-JP" altLang="en-US"/>
              <a:t>軸を考案していただくと良いと思います。</a:t>
            </a:r>
            <a:endParaRPr kumimoji="1" lang="en-US" altLang="ja-JP" dirty="0"/>
          </a:p>
        </p:txBody>
      </p:sp>
    </p:spTree>
    <p:extLst>
      <p:ext uri="{BB962C8B-B14F-4D97-AF65-F5344CB8AC3E}">
        <p14:creationId xmlns:p14="http://schemas.microsoft.com/office/powerpoint/2010/main" val="346918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CF59D-AF11-0DA2-76A7-6DE4635661C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BE054B6-086C-DB81-1946-E0C668656E79}"/>
              </a:ext>
            </a:extLst>
          </p:cNvPr>
          <p:cNvSpPr>
            <a:spLocks noGrp="1"/>
          </p:cNvSpPr>
          <p:nvPr>
            <p:ph type="title"/>
          </p:nvPr>
        </p:nvSpPr>
        <p:spPr/>
        <p:txBody>
          <a:bodyPr/>
          <a:lstStyle/>
          <a:p>
            <a:r>
              <a:rPr lang="ja-JP" altLang="en-US"/>
              <a:t>中</a:t>
            </a:r>
            <a:r>
              <a:rPr kumimoji="1" lang="ja-JP" altLang="en-US"/>
              <a:t>さん（坂下さん）</a:t>
            </a:r>
          </a:p>
        </p:txBody>
      </p:sp>
      <p:sp>
        <p:nvSpPr>
          <p:cNvPr id="3" name="フッター プレースホルダー 2">
            <a:extLst>
              <a:ext uri="{FF2B5EF4-FFF2-40B4-BE49-F238E27FC236}">
                <a16:creationId xmlns:a16="http://schemas.microsoft.com/office/drawing/2014/main" id="{7C2284AC-5FDB-95F3-C7E1-71CE10F79BB6}"/>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C27A29AF-3DF7-B1FF-45AD-A0EC0E799562}"/>
              </a:ext>
            </a:extLst>
          </p:cNvPr>
          <p:cNvSpPr>
            <a:spLocks noGrp="1"/>
          </p:cNvSpPr>
          <p:nvPr>
            <p:ph type="sldNum" sz="quarter" idx="12"/>
          </p:nvPr>
        </p:nvSpPr>
        <p:spPr/>
        <p:txBody>
          <a:bodyPr/>
          <a:lstStyle/>
          <a:p>
            <a:fld id="{F48F7E16-ADB4-B142-B332-263287BED0B0}" type="slidenum">
              <a:rPr lang="ja-JP" altLang="en-US" smtClean="0"/>
              <a:pPr/>
              <a:t>14</a:t>
            </a:fld>
            <a:endParaRPr lang="ja-JP" altLang="en-US" dirty="0"/>
          </a:p>
        </p:txBody>
      </p:sp>
      <p:sp>
        <p:nvSpPr>
          <p:cNvPr id="5" name="テキスト ボックス 4">
            <a:extLst>
              <a:ext uri="{FF2B5EF4-FFF2-40B4-BE49-F238E27FC236}">
                <a16:creationId xmlns:a16="http://schemas.microsoft.com/office/drawing/2014/main" id="{35A5D128-4DEF-AA9B-93B9-822D6FC20521}"/>
              </a:ext>
            </a:extLst>
          </p:cNvPr>
          <p:cNvSpPr txBox="1"/>
          <p:nvPr/>
        </p:nvSpPr>
        <p:spPr>
          <a:xfrm>
            <a:off x="822960" y="629920"/>
            <a:ext cx="4130040" cy="5078313"/>
          </a:xfrm>
          <a:prstGeom prst="rect">
            <a:avLst/>
          </a:prstGeom>
          <a:noFill/>
        </p:spPr>
        <p:txBody>
          <a:bodyPr wrap="square" rtlCol="0">
            <a:spAutoFit/>
          </a:bodyPr>
          <a:lstStyle/>
          <a:p>
            <a:r>
              <a:rPr kumimoji="1" lang="ja-JP" altLang="en-US"/>
              <a:t>◯</a:t>
            </a:r>
            <a:r>
              <a:rPr kumimoji="1" lang="en-US" altLang="ja-JP" dirty="0"/>
              <a:t>SL</a:t>
            </a:r>
            <a:r>
              <a:rPr kumimoji="1" lang="ja-JP" altLang="en-US"/>
              <a:t>履歴の棚卸し、良い気付きですね。流動性・成形法ごとにグレード提案できるというのは良いと思います。</a:t>
            </a:r>
            <a:endParaRPr kumimoji="1" lang="en-US" altLang="ja-JP" dirty="0"/>
          </a:p>
          <a:p>
            <a:r>
              <a:rPr lang="ja-JP" altLang="en-US"/>
              <a:t>◯背景情報（</a:t>
            </a:r>
            <a:r>
              <a:rPr lang="en-US" altLang="ja-JP" dirty="0"/>
              <a:t>NEDO</a:t>
            </a:r>
            <a:r>
              <a:rPr lang="ja-JP" altLang="en-US"/>
              <a:t>プロ）の調査まで実施されたのは良かったと思います。アップグレードリサイクル、を発見できたのも面白いですね。過去の取り組みを調べられた点、とても良いと思います。</a:t>
            </a:r>
            <a:endParaRPr lang="en-US" altLang="ja-JP" dirty="0"/>
          </a:p>
          <a:p>
            <a:r>
              <a:rPr kumimoji="1" lang="ja-JP" altLang="en-US"/>
              <a:t>◯カタログ、非常に面白いと思いました。熱可塑でありながら、強度が強くなる、という提案があると更に良いと思いました。</a:t>
            </a:r>
            <a:endParaRPr kumimoji="1" lang="en-US" altLang="ja-JP" dirty="0"/>
          </a:p>
          <a:p>
            <a:r>
              <a:rPr kumimoji="1" lang="ja-JP" altLang="en-US"/>
              <a:t>◯リサイクルがなぜ必要になるのか、など不明点をさらにインタビューなどで調査すると説得力のあるリードができるかも知れませんね。</a:t>
            </a:r>
            <a:endParaRPr lang="en-US" altLang="ja-JP" dirty="0"/>
          </a:p>
          <a:p>
            <a:endParaRPr kumimoji="1" lang="en-US" altLang="ja-JP" dirty="0"/>
          </a:p>
        </p:txBody>
      </p:sp>
      <p:sp>
        <p:nvSpPr>
          <p:cNvPr id="6" name="テキスト ボックス 5">
            <a:extLst>
              <a:ext uri="{FF2B5EF4-FFF2-40B4-BE49-F238E27FC236}">
                <a16:creationId xmlns:a16="http://schemas.microsoft.com/office/drawing/2014/main" id="{FF898487-B9B5-7E18-4FC9-BF934252AEB8}"/>
              </a:ext>
            </a:extLst>
          </p:cNvPr>
          <p:cNvSpPr txBox="1"/>
          <p:nvPr/>
        </p:nvSpPr>
        <p:spPr>
          <a:xfrm>
            <a:off x="4953000" y="629919"/>
            <a:ext cx="4130040" cy="3970318"/>
          </a:xfrm>
          <a:prstGeom prst="rect">
            <a:avLst/>
          </a:prstGeom>
          <a:noFill/>
        </p:spPr>
        <p:txBody>
          <a:bodyPr wrap="square" rtlCol="0">
            <a:spAutoFit/>
          </a:bodyPr>
          <a:lstStyle/>
          <a:p>
            <a:r>
              <a:rPr kumimoji="1" lang="ja-JP" altLang="en-US"/>
              <a:t>◯リード情報ですが、「木材の流動成形</a:t>
            </a:r>
            <a:r>
              <a:rPr kumimoji="1" lang="en-US" altLang="ja-JP" dirty="0"/>
              <a:t>SL</a:t>
            </a:r>
            <a:r>
              <a:rPr kumimoji="1" lang="ja-JP" altLang="en-US"/>
              <a:t>」、非常に面白いと思いました。</a:t>
            </a:r>
            <a:endParaRPr kumimoji="1" lang="en-US" altLang="ja-JP" dirty="0"/>
          </a:p>
          <a:p>
            <a:r>
              <a:rPr lang="ja-JP" altLang="en-US"/>
              <a:t>◯あと一歩、自身が持てるくらいまで調べていただくと良いと思います。熱固化からの置換えなのであれば、本当にリサイクル性が求められるか？硬化度合いはどの程度求められるのか？熱可塑でどの程度固くできるのか？など検討の余地があると思われ、それが開発に対する有用なフィードバックになると思われます。</a:t>
            </a:r>
            <a:endParaRPr lang="en-US" altLang="ja-JP" dirty="0"/>
          </a:p>
          <a:p>
            <a:endParaRPr kumimoji="1" lang="en-US" altLang="ja-JP" dirty="0"/>
          </a:p>
          <a:p>
            <a:r>
              <a:rPr lang="ja-JP" altLang="en-US"/>
              <a:t>◯より一歩強化して中田さんに報告してください。</a:t>
            </a:r>
            <a:endParaRPr kumimoji="1" lang="ja-JP" altLang="en-US"/>
          </a:p>
        </p:txBody>
      </p:sp>
    </p:spTree>
    <p:extLst>
      <p:ext uri="{BB962C8B-B14F-4D97-AF65-F5344CB8AC3E}">
        <p14:creationId xmlns:p14="http://schemas.microsoft.com/office/powerpoint/2010/main" val="3790999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4C9EC-2D20-1717-EB26-8FC1F636C9D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00EB17D-B189-432E-C835-BA893E9BEAE4}"/>
              </a:ext>
            </a:extLst>
          </p:cNvPr>
          <p:cNvSpPr>
            <a:spLocks noGrp="1"/>
          </p:cNvSpPr>
          <p:nvPr>
            <p:ph type="title"/>
          </p:nvPr>
        </p:nvSpPr>
        <p:spPr/>
        <p:txBody>
          <a:bodyPr/>
          <a:lstStyle/>
          <a:p>
            <a:r>
              <a:rPr lang="ja-JP" altLang="en-US"/>
              <a:t>上西</a:t>
            </a:r>
            <a:r>
              <a:rPr kumimoji="1" lang="ja-JP" altLang="en-US"/>
              <a:t>さん（鈴木さん）</a:t>
            </a:r>
          </a:p>
        </p:txBody>
      </p:sp>
      <p:sp>
        <p:nvSpPr>
          <p:cNvPr id="3" name="フッター プレースホルダー 2">
            <a:extLst>
              <a:ext uri="{FF2B5EF4-FFF2-40B4-BE49-F238E27FC236}">
                <a16:creationId xmlns:a16="http://schemas.microsoft.com/office/drawing/2014/main" id="{F3D87D64-49D8-7144-4E70-7FBF746E3C22}"/>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2806CE7D-CA43-ADDF-2356-F815DC447067}"/>
              </a:ext>
            </a:extLst>
          </p:cNvPr>
          <p:cNvSpPr>
            <a:spLocks noGrp="1"/>
          </p:cNvSpPr>
          <p:nvPr>
            <p:ph type="sldNum" sz="quarter" idx="12"/>
          </p:nvPr>
        </p:nvSpPr>
        <p:spPr/>
        <p:txBody>
          <a:bodyPr/>
          <a:lstStyle/>
          <a:p>
            <a:fld id="{F48F7E16-ADB4-B142-B332-263287BED0B0}" type="slidenum">
              <a:rPr lang="ja-JP" altLang="en-US" smtClean="0"/>
              <a:pPr/>
              <a:t>15</a:t>
            </a:fld>
            <a:endParaRPr lang="ja-JP" altLang="en-US" dirty="0"/>
          </a:p>
        </p:txBody>
      </p:sp>
      <p:sp>
        <p:nvSpPr>
          <p:cNvPr id="5" name="テキスト ボックス 4">
            <a:extLst>
              <a:ext uri="{FF2B5EF4-FFF2-40B4-BE49-F238E27FC236}">
                <a16:creationId xmlns:a16="http://schemas.microsoft.com/office/drawing/2014/main" id="{E3E77EE3-E401-DF87-3461-AAA000496555}"/>
              </a:ext>
            </a:extLst>
          </p:cNvPr>
          <p:cNvSpPr txBox="1"/>
          <p:nvPr/>
        </p:nvSpPr>
        <p:spPr>
          <a:xfrm>
            <a:off x="822960" y="629920"/>
            <a:ext cx="4130040" cy="5078313"/>
          </a:xfrm>
          <a:prstGeom prst="rect">
            <a:avLst/>
          </a:prstGeom>
          <a:noFill/>
        </p:spPr>
        <p:txBody>
          <a:bodyPr wrap="square" rtlCol="0">
            <a:spAutoFit/>
          </a:bodyPr>
          <a:lstStyle/>
          <a:p>
            <a:r>
              <a:rPr kumimoji="1" lang="ja-JP" altLang="en-US"/>
              <a:t>◯浸漬で塗装するとのこと。水系に置換えが可能で現行装置を使うことが可能ということ、とてもよく理解できました。</a:t>
            </a:r>
            <a:endParaRPr kumimoji="1" lang="en-US" altLang="ja-JP" dirty="0"/>
          </a:p>
          <a:p>
            <a:r>
              <a:rPr kumimoji="1" lang="ja-JP" altLang="en-US"/>
              <a:t>◯浸漬の評価も確認いただいたということ、評価はできないということで良いと思います。</a:t>
            </a:r>
            <a:endParaRPr kumimoji="1" lang="en-US" altLang="ja-JP" dirty="0"/>
          </a:p>
          <a:p>
            <a:endParaRPr lang="en-US" altLang="ja-JP" dirty="0"/>
          </a:p>
          <a:p>
            <a:r>
              <a:rPr kumimoji="1" lang="ja-JP" altLang="en-US"/>
              <a:t>◯漁網に関しては、水系ポリエステルメーカーとの競争になることが技術者へのリードになると思いました。</a:t>
            </a:r>
            <a:endParaRPr kumimoji="1" lang="en-US" altLang="ja-JP" dirty="0"/>
          </a:p>
          <a:p>
            <a:r>
              <a:rPr lang="ja-JP" altLang="en-US"/>
              <a:t>◯上西さんの資料によれば、ユーザー評価系はないため、競合他社と保有技術も技術</a:t>
            </a:r>
            <a:r>
              <a:rPr lang="en-US" altLang="ja-JP" dirty="0"/>
              <a:t>PF</a:t>
            </a:r>
            <a:r>
              <a:rPr lang="ja-JP" altLang="en-US"/>
              <a:t>も変わらないように思われ、競合の参入をどのように防ぐのかが設計されていないように見えました。</a:t>
            </a:r>
            <a:endParaRPr lang="en-US" altLang="ja-JP" dirty="0"/>
          </a:p>
          <a:p>
            <a:r>
              <a:rPr lang="ja-JP" altLang="en-US"/>
              <a:t>◯柔らかさ・硬さのラインナップが強みということであれば、</a:t>
            </a:r>
            <a:endParaRPr lang="en-US" altLang="ja-JP" dirty="0"/>
          </a:p>
        </p:txBody>
      </p:sp>
      <p:sp>
        <p:nvSpPr>
          <p:cNvPr id="6" name="テキスト ボックス 5">
            <a:extLst>
              <a:ext uri="{FF2B5EF4-FFF2-40B4-BE49-F238E27FC236}">
                <a16:creationId xmlns:a16="http://schemas.microsoft.com/office/drawing/2014/main" id="{7B4CEB5A-FDD6-9598-AAE7-68B79B407C50}"/>
              </a:ext>
            </a:extLst>
          </p:cNvPr>
          <p:cNvSpPr txBox="1"/>
          <p:nvPr/>
        </p:nvSpPr>
        <p:spPr>
          <a:xfrm>
            <a:off x="4953000" y="629919"/>
            <a:ext cx="4130040" cy="4247317"/>
          </a:xfrm>
          <a:prstGeom prst="rect">
            <a:avLst/>
          </a:prstGeom>
          <a:noFill/>
        </p:spPr>
        <p:txBody>
          <a:bodyPr wrap="square" rtlCol="0">
            <a:spAutoFit/>
          </a:bodyPr>
          <a:lstStyle/>
          <a:p>
            <a:r>
              <a:rPr kumimoji="1" lang="ja-JP" altLang="en-US"/>
              <a:t>◯モノマテリアル化というのは食品パッケージのようなリサイクルが必須の領域ならば訴求力になると思うのですが、この領域で訴求力になるかは今一弾の検証が必要ではないかと思われました。</a:t>
            </a:r>
            <a:endParaRPr kumimoji="1" lang="en-US" altLang="ja-JP" dirty="0"/>
          </a:p>
          <a:p>
            <a:endParaRPr kumimoji="1" lang="en-US" altLang="ja-JP" dirty="0"/>
          </a:p>
          <a:p>
            <a:r>
              <a:rPr lang="ja-JP" altLang="en-US"/>
              <a:t>◯対水系ポリエステルメーカーで</a:t>
            </a:r>
            <a:r>
              <a:rPr lang="en-US" altLang="ja-JP" dirty="0"/>
              <a:t>F</a:t>
            </a:r>
            <a:r>
              <a:rPr lang="ja-JP" altLang="en-US"/>
              <a:t>軸を考案し、その検証のためのユーザー評価系を考案して文書化し、鈴木さんに報告いただければ幸いです。</a:t>
            </a:r>
            <a:endParaRPr lang="en-US" altLang="ja-JP" dirty="0"/>
          </a:p>
          <a:p>
            <a:endParaRPr kumimoji="1" lang="en-US" altLang="ja-JP" dirty="0"/>
          </a:p>
          <a:p>
            <a:r>
              <a:rPr lang="ja-JP" altLang="en-US"/>
              <a:t>◯より一歩強化して鈴木さんに報告してください。</a:t>
            </a:r>
            <a:endParaRPr kumimoji="1" lang="en-US" altLang="ja-JP" dirty="0"/>
          </a:p>
          <a:p>
            <a:endParaRPr kumimoji="1" lang="ja-JP" altLang="en-US"/>
          </a:p>
        </p:txBody>
      </p:sp>
    </p:spTree>
    <p:extLst>
      <p:ext uri="{BB962C8B-B14F-4D97-AF65-F5344CB8AC3E}">
        <p14:creationId xmlns:p14="http://schemas.microsoft.com/office/powerpoint/2010/main" val="1936880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CF184-E531-7E14-EF9B-1EADA01318CE}"/>
              </a:ext>
            </a:extLst>
          </p:cNvPr>
          <p:cNvSpPr>
            <a:spLocks noGrp="1"/>
          </p:cNvSpPr>
          <p:nvPr>
            <p:ph type="title"/>
          </p:nvPr>
        </p:nvSpPr>
        <p:spPr/>
        <p:txBody>
          <a:bodyPr/>
          <a:lstStyle/>
          <a:p>
            <a:r>
              <a:rPr lang="ja-JP" altLang="en-US"/>
              <a:t>木下</a:t>
            </a:r>
            <a:r>
              <a:rPr kumimoji="1" lang="ja-JP" altLang="en-US"/>
              <a:t>さん（</a:t>
            </a:r>
            <a:r>
              <a:rPr lang="ja-JP" altLang="en-US"/>
              <a:t>マスダ</a:t>
            </a:r>
            <a:r>
              <a:rPr kumimoji="1" lang="ja-JP" altLang="en-US"/>
              <a:t>さん）</a:t>
            </a:r>
          </a:p>
        </p:txBody>
      </p:sp>
      <p:sp>
        <p:nvSpPr>
          <p:cNvPr id="3" name="フッター プレースホルダー 2">
            <a:extLst>
              <a:ext uri="{FF2B5EF4-FFF2-40B4-BE49-F238E27FC236}">
                <a16:creationId xmlns:a16="http://schemas.microsoft.com/office/drawing/2014/main" id="{C6A5689B-9D58-EB5C-DE22-709F64CF606C}"/>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56E844BC-2916-D4ED-303C-C6DF2EFA993D}"/>
              </a:ext>
            </a:extLst>
          </p:cNvPr>
          <p:cNvSpPr>
            <a:spLocks noGrp="1"/>
          </p:cNvSpPr>
          <p:nvPr>
            <p:ph type="sldNum" sz="quarter" idx="12"/>
          </p:nvPr>
        </p:nvSpPr>
        <p:spPr/>
        <p:txBody>
          <a:bodyPr/>
          <a:lstStyle/>
          <a:p>
            <a:fld id="{F48F7E16-ADB4-B142-B332-263287BED0B0}" type="slidenum">
              <a:rPr lang="ja-JP" altLang="en-US" smtClean="0"/>
              <a:pPr/>
              <a:t>16</a:t>
            </a:fld>
            <a:endParaRPr lang="ja-JP" altLang="en-US" dirty="0"/>
          </a:p>
        </p:txBody>
      </p:sp>
      <p:sp>
        <p:nvSpPr>
          <p:cNvPr id="5" name="テキスト ボックス 4">
            <a:extLst>
              <a:ext uri="{FF2B5EF4-FFF2-40B4-BE49-F238E27FC236}">
                <a16:creationId xmlns:a16="http://schemas.microsoft.com/office/drawing/2014/main" id="{A7C9ED50-45F0-EAE6-88BB-8378B81C4AC9}"/>
              </a:ext>
            </a:extLst>
          </p:cNvPr>
          <p:cNvSpPr txBox="1"/>
          <p:nvPr/>
        </p:nvSpPr>
        <p:spPr>
          <a:xfrm>
            <a:off x="822960" y="629920"/>
            <a:ext cx="4130040" cy="4801314"/>
          </a:xfrm>
          <a:prstGeom prst="rect">
            <a:avLst/>
          </a:prstGeom>
          <a:noFill/>
        </p:spPr>
        <p:txBody>
          <a:bodyPr wrap="square" rtlCol="0">
            <a:spAutoFit/>
          </a:bodyPr>
          <a:lstStyle/>
          <a:p>
            <a:r>
              <a:rPr kumimoji="1" lang="ja-JP" altLang="en-US"/>
              <a:t>◯まずは大変お疲れ様でした。ありがとうございました。</a:t>
            </a:r>
            <a:endParaRPr kumimoji="1" lang="en-US" altLang="ja-JP" dirty="0"/>
          </a:p>
          <a:p>
            <a:r>
              <a:rPr kumimoji="1" lang="ja-JP" altLang="en-US"/>
              <a:t>◯食品衛生法</a:t>
            </a:r>
            <a:r>
              <a:rPr kumimoji="1" lang="en-US" altLang="ja-JP" dirty="0"/>
              <a:t>PL</a:t>
            </a:r>
            <a:r>
              <a:rPr lang="ja-JP" altLang="en-US"/>
              <a:t>収載というのは、差異化要素にならない、と考えて進める必要があると思います（運転免許のような誰でも必要なものは誰でも取得するため）。</a:t>
            </a:r>
            <a:endParaRPr kumimoji="1" lang="en-US" altLang="ja-JP" dirty="0"/>
          </a:p>
          <a:p>
            <a:r>
              <a:rPr kumimoji="1" lang="ja-JP" altLang="en-US"/>
              <a:t>◯カタログには溶剤対比で書いてありますが、社内で検討しなければならないのは、耐水性ポリエステルメーカーだと考えて進めるのが、良いフィードバックではないかと思われました（水性ポリエステルは設備投資さえすれば誰でも作れるため）。</a:t>
            </a:r>
            <a:endParaRPr kumimoji="1" lang="en-US" altLang="ja-JP" dirty="0"/>
          </a:p>
          <a:p>
            <a:r>
              <a:rPr kumimoji="1" lang="ja-JP" altLang="en-US"/>
              <a:t>◯単純に水性化、水溶性化を開発テーマに進むのは、危険だと思ったほうが良いと思います（直感）。</a:t>
            </a:r>
            <a:endParaRPr kumimoji="1" lang="en-US" altLang="ja-JP" dirty="0"/>
          </a:p>
        </p:txBody>
      </p:sp>
      <p:sp>
        <p:nvSpPr>
          <p:cNvPr id="6" name="テキスト ボックス 5">
            <a:extLst>
              <a:ext uri="{FF2B5EF4-FFF2-40B4-BE49-F238E27FC236}">
                <a16:creationId xmlns:a16="http://schemas.microsoft.com/office/drawing/2014/main" id="{6A420C9D-BA52-8AEA-09A7-F17BAC0BFF1B}"/>
              </a:ext>
            </a:extLst>
          </p:cNvPr>
          <p:cNvSpPr txBox="1"/>
          <p:nvPr/>
        </p:nvSpPr>
        <p:spPr>
          <a:xfrm>
            <a:off x="4953000" y="629919"/>
            <a:ext cx="4130040" cy="3416320"/>
          </a:xfrm>
          <a:prstGeom prst="rect">
            <a:avLst/>
          </a:prstGeom>
          <a:noFill/>
        </p:spPr>
        <p:txBody>
          <a:bodyPr wrap="square" rtlCol="0">
            <a:spAutoFit/>
          </a:bodyPr>
          <a:lstStyle/>
          <a:p>
            <a:r>
              <a:rPr kumimoji="1" lang="ja-JP" altLang="en-US"/>
              <a:t>◯左のようなものを踏まえて、特定顧客の水性化課題を対象にして深堀りをしていただく必要性を感じました。</a:t>
            </a:r>
            <a:endParaRPr kumimoji="1" lang="en-US" altLang="ja-JP" dirty="0"/>
          </a:p>
          <a:p>
            <a:endParaRPr lang="en-US" altLang="ja-JP" dirty="0"/>
          </a:p>
          <a:p>
            <a:r>
              <a:rPr kumimoji="1" lang="ja-JP" altLang="en-US"/>
              <a:t>ー</a:t>
            </a:r>
            <a:endParaRPr kumimoji="1" lang="en-US" altLang="ja-JP" dirty="0"/>
          </a:p>
          <a:p>
            <a:r>
              <a:rPr kumimoji="1" lang="ja-JP" altLang="en-US"/>
              <a:t>◯日本化工（具体的な引き合い）をベースにして</a:t>
            </a:r>
            <a:r>
              <a:rPr kumimoji="1" lang="en-US" altLang="ja-JP" dirty="0"/>
              <a:t>ChatGPT</a:t>
            </a:r>
            <a:r>
              <a:rPr kumimoji="1" lang="ja-JP" altLang="en-US"/>
              <a:t>、潜在課題発掘シートを書き直して、</a:t>
            </a:r>
            <a:r>
              <a:rPr kumimoji="1" lang="en-US" altLang="ja-JP" dirty="0"/>
              <a:t>F</a:t>
            </a:r>
            <a:r>
              <a:rPr kumimoji="1" lang="ja-JP" altLang="en-US"/>
              <a:t>軸を考案することをオススメします。</a:t>
            </a:r>
            <a:endParaRPr kumimoji="1" lang="en-US" altLang="ja-JP" dirty="0"/>
          </a:p>
          <a:p>
            <a:endParaRPr kumimoji="1" lang="en-US" altLang="ja-JP" dirty="0"/>
          </a:p>
          <a:p>
            <a:r>
              <a:rPr lang="ja-JP" altLang="en-US"/>
              <a:t>◯より一歩強化して鈴木さんに報告してください。</a:t>
            </a:r>
            <a:endParaRPr kumimoji="1" lang="en-US" altLang="ja-JP" dirty="0"/>
          </a:p>
        </p:txBody>
      </p:sp>
    </p:spTree>
    <p:extLst>
      <p:ext uri="{BB962C8B-B14F-4D97-AF65-F5344CB8AC3E}">
        <p14:creationId xmlns:p14="http://schemas.microsoft.com/office/powerpoint/2010/main" val="834939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709F4D-B002-D23D-0E68-C7047D6D808C}"/>
              </a:ext>
            </a:extLst>
          </p:cNvPr>
          <p:cNvSpPr>
            <a:spLocks noGrp="1"/>
          </p:cNvSpPr>
          <p:nvPr>
            <p:ph type="title"/>
          </p:nvPr>
        </p:nvSpPr>
        <p:spPr/>
        <p:txBody>
          <a:bodyPr/>
          <a:lstStyle/>
          <a:p>
            <a:r>
              <a:rPr kumimoji="1" lang="ja-JP" altLang="en-US"/>
              <a:t>第２回目</a:t>
            </a:r>
          </a:p>
        </p:txBody>
      </p:sp>
      <p:sp>
        <p:nvSpPr>
          <p:cNvPr id="3" name="テキスト プレースホルダー 2">
            <a:extLst>
              <a:ext uri="{FF2B5EF4-FFF2-40B4-BE49-F238E27FC236}">
                <a16:creationId xmlns:a16="http://schemas.microsoft.com/office/drawing/2014/main" id="{D5E00AFF-7A28-CDE6-7594-A021A9F0FF89}"/>
              </a:ext>
            </a:extLst>
          </p:cNvPr>
          <p:cNvSpPr>
            <a:spLocks noGrp="1"/>
          </p:cNvSpPr>
          <p:nvPr>
            <p:ph type="body" idx="1"/>
          </p:nvPr>
        </p:nvSpPr>
        <p:spPr/>
        <p:txBody>
          <a:bodyPr/>
          <a:lstStyle/>
          <a:p>
            <a:endParaRPr kumimoji="1" lang="ja-JP" altLang="en-US"/>
          </a:p>
        </p:txBody>
      </p:sp>
      <p:sp>
        <p:nvSpPr>
          <p:cNvPr id="4" name="フッター プレースホルダー 3">
            <a:extLst>
              <a:ext uri="{FF2B5EF4-FFF2-40B4-BE49-F238E27FC236}">
                <a16:creationId xmlns:a16="http://schemas.microsoft.com/office/drawing/2014/main" id="{45AD4045-EFC4-ECCE-09AC-35F10E670F3E}"/>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5" name="スライド番号プレースホルダー 4">
            <a:extLst>
              <a:ext uri="{FF2B5EF4-FFF2-40B4-BE49-F238E27FC236}">
                <a16:creationId xmlns:a16="http://schemas.microsoft.com/office/drawing/2014/main" id="{062D0BFF-DEC1-4F79-C502-C5A798D9C99D}"/>
              </a:ext>
            </a:extLst>
          </p:cNvPr>
          <p:cNvSpPr>
            <a:spLocks noGrp="1"/>
          </p:cNvSpPr>
          <p:nvPr>
            <p:ph type="sldNum" sz="quarter" idx="12"/>
          </p:nvPr>
        </p:nvSpPr>
        <p:spPr/>
        <p:txBody>
          <a:bodyPr/>
          <a:lstStyle/>
          <a:p>
            <a:fld id="{F48F7E16-ADB4-B142-B332-263287BED0B0}" type="slidenum">
              <a:rPr lang="ja-JP" altLang="en-US" smtClean="0"/>
              <a:pPr/>
              <a:t>17</a:t>
            </a:fld>
            <a:endParaRPr lang="ja-JP" altLang="en-US"/>
          </a:p>
        </p:txBody>
      </p:sp>
    </p:spTree>
    <p:extLst>
      <p:ext uri="{BB962C8B-B14F-4D97-AF65-F5344CB8AC3E}">
        <p14:creationId xmlns:p14="http://schemas.microsoft.com/office/powerpoint/2010/main" val="937746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AD54FD-6AA8-2583-64BB-61BE4F2518E4}"/>
              </a:ext>
            </a:extLst>
          </p:cNvPr>
          <p:cNvSpPr>
            <a:spLocks noGrp="1"/>
          </p:cNvSpPr>
          <p:nvPr>
            <p:ph type="title"/>
          </p:nvPr>
        </p:nvSpPr>
        <p:spPr/>
        <p:txBody>
          <a:bodyPr/>
          <a:lstStyle/>
          <a:p>
            <a:r>
              <a:rPr kumimoji="1" lang="ja-JP" altLang="en-US"/>
              <a:t>木下さん</a:t>
            </a:r>
          </a:p>
        </p:txBody>
      </p:sp>
      <p:sp>
        <p:nvSpPr>
          <p:cNvPr id="3" name="フッター プレースホルダー 2">
            <a:extLst>
              <a:ext uri="{FF2B5EF4-FFF2-40B4-BE49-F238E27FC236}">
                <a16:creationId xmlns:a16="http://schemas.microsoft.com/office/drawing/2014/main" id="{894476C9-0730-5F6C-B3CC-BDD50457DE31}"/>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393B2FD5-0640-6738-DA4F-3AD22117E0B9}"/>
              </a:ext>
            </a:extLst>
          </p:cNvPr>
          <p:cNvSpPr>
            <a:spLocks noGrp="1"/>
          </p:cNvSpPr>
          <p:nvPr>
            <p:ph type="sldNum" sz="quarter" idx="12"/>
          </p:nvPr>
        </p:nvSpPr>
        <p:spPr/>
        <p:txBody>
          <a:bodyPr/>
          <a:lstStyle/>
          <a:p>
            <a:fld id="{F48F7E16-ADB4-B142-B332-263287BED0B0}" type="slidenum">
              <a:rPr lang="ja-JP" altLang="en-US" smtClean="0"/>
              <a:pPr/>
              <a:t>18</a:t>
            </a:fld>
            <a:endParaRPr lang="ja-JP" altLang="en-US" dirty="0"/>
          </a:p>
        </p:txBody>
      </p:sp>
      <p:sp>
        <p:nvSpPr>
          <p:cNvPr id="5" name="テキスト ボックス 4">
            <a:extLst>
              <a:ext uri="{FF2B5EF4-FFF2-40B4-BE49-F238E27FC236}">
                <a16:creationId xmlns:a16="http://schemas.microsoft.com/office/drawing/2014/main" id="{CA11E87E-533C-D443-CDF7-AFDEB3DB50CD}"/>
              </a:ext>
            </a:extLst>
          </p:cNvPr>
          <p:cNvSpPr txBox="1"/>
          <p:nvPr/>
        </p:nvSpPr>
        <p:spPr>
          <a:xfrm>
            <a:off x="329184" y="877824"/>
            <a:ext cx="4623816" cy="4524315"/>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◯プリントパックの内製化対応のニス圧着用ニス。</a:t>
            </a:r>
            <a:r>
              <a:rPr lang="en-US" altLang="ja-JP" dirty="0"/>
              <a:t>LED</a:t>
            </a:r>
            <a:r>
              <a:rPr lang="ja-JP" altLang="en-US"/>
              <a:t>に対応できるものが重要。</a:t>
            </a:r>
            <a:endParaRPr lang="en-US" altLang="ja-JP" dirty="0"/>
          </a:p>
          <a:p>
            <a:r>
              <a:rPr kumimoji="1" lang="ja-JP" altLang="en-US"/>
              <a:t>◯ポリエステル樹脂、プライマーの水系化。</a:t>
            </a:r>
            <a:endParaRPr kumimoji="1" lang="en-US" altLang="ja-JP" dirty="0"/>
          </a:p>
          <a:p>
            <a:r>
              <a:rPr lang="ja-JP" altLang="en-US"/>
              <a:t>◯どちらも、</a:t>
            </a:r>
            <a:r>
              <a:rPr lang="en-US" altLang="ja-JP" dirty="0"/>
              <a:t>F</a:t>
            </a:r>
            <a:r>
              <a:rPr lang="ja-JP" altLang="en-US"/>
              <a:t>軸としての振り返りかは分からない、ということ。</a:t>
            </a:r>
            <a:r>
              <a:rPr lang="en-US" altLang="ja-JP" dirty="0"/>
              <a:t>F</a:t>
            </a:r>
            <a:r>
              <a:rPr lang="ja-JP" altLang="en-US"/>
              <a:t>軸かわかるためには調査が必要と言うことですね。調査することの重要性を共有してだきました。ありがとうございました。</a:t>
            </a:r>
            <a:endParaRPr lang="en-US" altLang="ja-JP" dirty="0"/>
          </a:p>
          <a:p>
            <a:endParaRPr kumimoji="1" lang="en-US" altLang="ja-JP" dirty="0"/>
          </a:p>
          <a:p>
            <a:r>
              <a:rPr kumimoji="1" lang="ja-JP" altLang="en-US"/>
              <a:t>◯</a:t>
            </a:r>
            <a:r>
              <a:rPr kumimoji="1" lang="en-US" altLang="ja-JP" dirty="0"/>
              <a:t>PL</a:t>
            </a:r>
            <a:r>
              <a:rPr kumimoji="1" lang="ja-JP" altLang="en-US"/>
              <a:t>リスト掲載が締め切られているということであれば、</a:t>
            </a:r>
            <a:r>
              <a:rPr kumimoji="1" lang="en-US" altLang="ja-JP" dirty="0"/>
              <a:t>F</a:t>
            </a:r>
            <a:r>
              <a:rPr lang="ja-JP" altLang="en-US"/>
              <a:t>軸ということで良いと思いましたが、競争の排除になることから、軽々に</a:t>
            </a:r>
            <a:r>
              <a:rPr lang="en-US" altLang="ja-JP" dirty="0"/>
              <a:t>F</a:t>
            </a:r>
            <a:r>
              <a:rPr lang="ja-JP" altLang="en-US"/>
              <a:t>軸とみなしても良いのか、疑問が残りました。吟味していただくと良いと思います。</a:t>
            </a:r>
            <a:endParaRPr lang="en-US" altLang="ja-JP" dirty="0"/>
          </a:p>
        </p:txBody>
      </p:sp>
    </p:spTree>
    <p:extLst>
      <p:ext uri="{BB962C8B-B14F-4D97-AF65-F5344CB8AC3E}">
        <p14:creationId xmlns:p14="http://schemas.microsoft.com/office/powerpoint/2010/main" val="40989786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391F4-0F11-C732-845E-2FC551C58DB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FC39C15-0306-177D-43F8-1F109869218C}"/>
              </a:ext>
            </a:extLst>
          </p:cNvPr>
          <p:cNvSpPr>
            <a:spLocks noGrp="1"/>
          </p:cNvSpPr>
          <p:nvPr>
            <p:ph type="title"/>
          </p:nvPr>
        </p:nvSpPr>
        <p:spPr/>
        <p:txBody>
          <a:bodyPr/>
          <a:lstStyle/>
          <a:p>
            <a:r>
              <a:rPr kumimoji="1" lang="ja-JP" altLang="en-US"/>
              <a:t>上西さん</a:t>
            </a:r>
          </a:p>
        </p:txBody>
      </p:sp>
      <p:sp>
        <p:nvSpPr>
          <p:cNvPr id="3" name="フッター プレースホルダー 2">
            <a:extLst>
              <a:ext uri="{FF2B5EF4-FFF2-40B4-BE49-F238E27FC236}">
                <a16:creationId xmlns:a16="http://schemas.microsoft.com/office/drawing/2014/main" id="{484AAFD3-33D8-8FCE-2905-11BA719E3744}"/>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DBFF637E-2692-0A10-8512-1BF98EA94E44}"/>
              </a:ext>
            </a:extLst>
          </p:cNvPr>
          <p:cNvSpPr>
            <a:spLocks noGrp="1"/>
          </p:cNvSpPr>
          <p:nvPr>
            <p:ph type="sldNum" sz="quarter" idx="12"/>
          </p:nvPr>
        </p:nvSpPr>
        <p:spPr/>
        <p:txBody>
          <a:bodyPr/>
          <a:lstStyle/>
          <a:p>
            <a:fld id="{F48F7E16-ADB4-B142-B332-263287BED0B0}" type="slidenum">
              <a:rPr lang="ja-JP" altLang="en-US" smtClean="0"/>
              <a:pPr/>
              <a:t>19</a:t>
            </a:fld>
            <a:endParaRPr lang="ja-JP" altLang="en-US" dirty="0"/>
          </a:p>
        </p:txBody>
      </p:sp>
      <p:sp>
        <p:nvSpPr>
          <p:cNvPr id="5" name="テキスト ボックス 4">
            <a:extLst>
              <a:ext uri="{FF2B5EF4-FFF2-40B4-BE49-F238E27FC236}">
                <a16:creationId xmlns:a16="http://schemas.microsoft.com/office/drawing/2014/main" id="{CF7D007F-9B42-6CCC-32A9-55C3BD9F5DE9}"/>
              </a:ext>
            </a:extLst>
          </p:cNvPr>
          <p:cNvSpPr txBox="1"/>
          <p:nvPr/>
        </p:nvSpPr>
        <p:spPr>
          <a:xfrm>
            <a:off x="329184" y="877824"/>
            <a:ext cx="4623816" cy="4524315"/>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◯エフピコ、防曇性、水溶性ポリエステル樹脂。食品トレーの賞味期限延長</a:t>
            </a:r>
            <a:r>
              <a:rPr kumimoji="1" lang="en-US" altLang="ja-JP" dirty="0"/>
              <a:t>SL</a:t>
            </a:r>
            <a:r>
              <a:rPr lang="ja-JP" altLang="en-US"/>
              <a:t>。素晴らしいですね。</a:t>
            </a:r>
            <a:endParaRPr lang="en-US" altLang="ja-JP" dirty="0"/>
          </a:p>
          <a:p>
            <a:r>
              <a:rPr lang="ja-JP" altLang="en-US"/>
              <a:t>◯法規制に対応したこと、溶剤不使用、いくつかの提供形態がある、カスタマイズができる、で</a:t>
            </a:r>
            <a:r>
              <a:rPr lang="en-US" altLang="ja-JP" dirty="0"/>
              <a:t>F</a:t>
            </a:r>
            <a:r>
              <a:rPr lang="ja-JP" altLang="en-US"/>
              <a:t>軸になっているかは、十分確認できると良いと思います。</a:t>
            </a:r>
            <a:endParaRPr lang="en-US" altLang="ja-JP" dirty="0"/>
          </a:p>
          <a:p>
            <a:endParaRPr kumimoji="1" lang="en-US" altLang="ja-JP" dirty="0"/>
          </a:p>
          <a:p>
            <a:r>
              <a:rPr lang="ja-JP" altLang="en-US" b="1"/>
              <a:t>カタログ</a:t>
            </a:r>
            <a:endParaRPr kumimoji="1" lang="en-US" altLang="ja-JP" dirty="0"/>
          </a:p>
          <a:p>
            <a:r>
              <a:rPr lang="ja-JP" altLang="en-US"/>
              <a:t>◯防曇性がネックの所、防曇性アリ、印刷性、鮮度等をセールスポイントにし、</a:t>
            </a:r>
            <a:r>
              <a:rPr lang="en-US" altLang="ja-JP" dirty="0"/>
              <a:t>F</a:t>
            </a:r>
            <a:r>
              <a:rPr lang="ja-JP" altLang="en-US"/>
              <a:t>軸性がある。</a:t>
            </a:r>
            <a:endParaRPr lang="en-US" altLang="ja-JP" dirty="0"/>
          </a:p>
          <a:p>
            <a:r>
              <a:rPr lang="ja-JP" altLang="en-US"/>
              <a:t>◯とてもいい内容だと思いました。展開を期待したいと思います。</a:t>
            </a:r>
            <a:endParaRPr lang="en-US" altLang="ja-JP" dirty="0"/>
          </a:p>
          <a:p>
            <a:endParaRPr kumimoji="1" lang="en-US" altLang="ja-JP" dirty="0"/>
          </a:p>
        </p:txBody>
      </p:sp>
      <p:sp>
        <p:nvSpPr>
          <p:cNvPr id="7" name="テキスト ボックス 6">
            <a:extLst>
              <a:ext uri="{FF2B5EF4-FFF2-40B4-BE49-F238E27FC236}">
                <a16:creationId xmlns:a16="http://schemas.microsoft.com/office/drawing/2014/main" id="{960D54D0-C65E-8E23-C46F-705CCB4D9FC7}"/>
              </a:ext>
            </a:extLst>
          </p:cNvPr>
          <p:cNvSpPr txBox="1"/>
          <p:nvPr/>
        </p:nvSpPr>
        <p:spPr>
          <a:xfrm>
            <a:off x="4953000" y="877824"/>
            <a:ext cx="4974336" cy="3970318"/>
          </a:xfrm>
          <a:prstGeom prst="rect">
            <a:avLst/>
          </a:prstGeom>
          <a:noFill/>
        </p:spPr>
        <p:txBody>
          <a:bodyPr wrap="square">
            <a:spAutoFit/>
          </a:bodyPr>
          <a:lstStyle/>
          <a:p>
            <a:r>
              <a:rPr lang="ja-JP" altLang="en-US" b="1"/>
              <a:t>潜在課題発掘シート</a:t>
            </a:r>
            <a:endParaRPr lang="en-US" altLang="ja-JP" b="1" dirty="0"/>
          </a:p>
          <a:p>
            <a:r>
              <a:rPr kumimoji="1" lang="ja-JP" altLang="en-US"/>
              <a:t>◯漁網への水系樹脂コーティング。全漁連の使用要望。ヤンマーのロボットタイプ、</a:t>
            </a:r>
            <a:r>
              <a:rPr kumimoji="1" lang="en-US" altLang="ja-JP" dirty="0"/>
              <a:t>800</a:t>
            </a:r>
            <a:r>
              <a:rPr kumimoji="1" lang="ja-JP" altLang="en-US"/>
              <a:t>万円。</a:t>
            </a:r>
            <a:endParaRPr kumimoji="1" lang="en-US" altLang="ja-JP" dirty="0"/>
          </a:p>
          <a:p>
            <a:r>
              <a:rPr lang="ja-JP" altLang="en-US"/>
              <a:t>◯網の製造工程を把握することが必要だと思いましたし、特許分析もしたほうが良いと感じました。その上で水系ポリエステル樹脂を漁網に適用するためのユーザー評価系の構築を検討した方が良いでしょう。</a:t>
            </a:r>
            <a:endParaRPr lang="en-US" altLang="ja-JP" dirty="0"/>
          </a:p>
          <a:p>
            <a:endParaRPr lang="en-US" altLang="ja-JP" dirty="0"/>
          </a:p>
          <a:p>
            <a:r>
              <a:rPr kumimoji="1" lang="ja-JP" altLang="en-US"/>
              <a:t>◯詳しく検討する場合は、技術マーケ研修にあるような特許情報を読むことや、ユーザー評価系を構築することなどをお考えいただきたいと思いました。</a:t>
            </a:r>
            <a:endParaRPr kumimoji="1" lang="en-US" altLang="ja-JP" dirty="0"/>
          </a:p>
        </p:txBody>
      </p:sp>
    </p:spTree>
    <p:extLst>
      <p:ext uri="{BB962C8B-B14F-4D97-AF65-F5344CB8AC3E}">
        <p14:creationId xmlns:p14="http://schemas.microsoft.com/office/powerpoint/2010/main" val="3477173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DACC4F-200F-B833-49B0-942720119E6F}"/>
              </a:ext>
            </a:extLst>
          </p:cNvPr>
          <p:cNvSpPr>
            <a:spLocks noGrp="1"/>
          </p:cNvSpPr>
          <p:nvPr>
            <p:ph type="title"/>
          </p:nvPr>
        </p:nvSpPr>
        <p:spPr/>
        <p:txBody>
          <a:bodyPr/>
          <a:lstStyle/>
          <a:p>
            <a:r>
              <a:rPr kumimoji="1" lang="ja-JP" altLang="en-US"/>
              <a:t>本日のご発表者</a:t>
            </a:r>
          </a:p>
        </p:txBody>
      </p:sp>
      <p:sp>
        <p:nvSpPr>
          <p:cNvPr id="3" name="フッター プレースホルダー 2">
            <a:extLst>
              <a:ext uri="{FF2B5EF4-FFF2-40B4-BE49-F238E27FC236}">
                <a16:creationId xmlns:a16="http://schemas.microsoft.com/office/drawing/2014/main" id="{F75EDE24-B5B9-4000-58DC-4DF9D1861C77}"/>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AD10A931-DC25-5F86-8FCB-D8F1B329E6DA}"/>
              </a:ext>
            </a:extLst>
          </p:cNvPr>
          <p:cNvSpPr>
            <a:spLocks noGrp="1"/>
          </p:cNvSpPr>
          <p:nvPr>
            <p:ph type="sldNum" sz="quarter" idx="12"/>
          </p:nvPr>
        </p:nvSpPr>
        <p:spPr/>
        <p:txBody>
          <a:bodyPr/>
          <a:lstStyle/>
          <a:p>
            <a:fld id="{F48F7E16-ADB4-B142-B332-263287BED0B0}" type="slidenum">
              <a:rPr lang="ja-JP" altLang="en-US" smtClean="0"/>
              <a:pPr/>
              <a:t>2</a:t>
            </a:fld>
            <a:endParaRPr lang="ja-JP" altLang="en-US" dirty="0"/>
          </a:p>
        </p:txBody>
      </p:sp>
      <p:sp>
        <p:nvSpPr>
          <p:cNvPr id="6" name="テキスト ボックス 5">
            <a:extLst>
              <a:ext uri="{FF2B5EF4-FFF2-40B4-BE49-F238E27FC236}">
                <a16:creationId xmlns:a16="http://schemas.microsoft.com/office/drawing/2014/main" id="{E53D84B4-A0BA-2601-F5AF-96999636614D}"/>
              </a:ext>
            </a:extLst>
          </p:cNvPr>
          <p:cNvSpPr txBox="1"/>
          <p:nvPr/>
        </p:nvSpPr>
        <p:spPr>
          <a:xfrm>
            <a:off x="780666" y="984738"/>
            <a:ext cx="7817617" cy="4801314"/>
          </a:xfrm>
          <a:prstGeom prst="rect">
            <a:avLst/>
          </a:prstGeom>
          <a:noFill/>
        </p:spPr>
        <p:txBody>
          <a:bodyPr wrap="square" rtlCol="0">
            <a:spAutoFit/>
          </a:bodyPr>
          <a:lstStyle/>
          <a:p>
            <a:r>
              <a:rPr kumimoji="1" lang="ja-JP" altLang="en-US"/>
              <a:t>第２回発表者</a:t>
            </a:r>
            <a:endParaRPr kumimoji="1" lang="en-US" altLang="ja-JP" dirty="0"/>
          </a:p>
          <a:p>
            <a:r>
              <a:rPr lang="ja-JP" altLang="en-US"/>
              <a:t>木下さん、上西さん、中さん、渡辺さん、湯浅さん（ご卒業）、森村さん、沼本さん、ティナさん</a:t>
            </a:r>
            <a:endParaRPr lang="en-US" altLang="ja-JP" dirty="0"/>
          </a:p>
          <a:p>
            <a:endParaRPr lang="en-US" altLang="ja-JP" dirty="0"/>
          </a:p>
          <a:p>
            <a:r>
              <a:rPr kumimoji="1" lang="ja-JP" altLang="en-US"/>
              <a:t>第３回発表者</a:t>
            </a:r>
            <a:endParaRPr lang="en-US" altLang="ja-JP" dirty="0"/>
          </a:p>
          <a:p>
            <a:r>
              <a:rPr lang="ja-JP" altLang="en-US"/>
              <a:t>森村さん、渡辺さん、中さん、上西さん、木下さん</a:t>
            </a:r>
            <a:endParaRPr lang="en-US" altLang="ja-JP" dirty="0"/>
          </a:p>
          <a:p>
            <a:endParaRPr kumimoji="1" lang="en-US" altLang="ja-JP" dirty="0"/>
          </a:p>
          <a:p>
            <a:r>
              <a:rPr kumimoji="1" lang="ja-JP" altLang="en-US"/>
              <a:t>森村さん（上司は</a:t>
            </a:r>
            <a:r>
              <a:rPr lang="ja-JP" altLang="en-US"/>
              <a:t>浜井さん</a:t>
            </a:r>
            <a:r>
              <a:rPr kumimoji="1" lang="ja-JP" altLang="en-US"/>
              <a:t>）</a:t>
            </a:r>
            <a:endParaRPr kumimoji="1" lang="en-US" altLang="ja-JP" dirty="0"/>
          </a:p>
          <a:p>
            <a:r>
              <a:rPr lang="ja-JP" altLang="en-US"/>
              <a:t>湯浅さん（浜田さん）</a:t>
            </a:r>
            <a:endParaRPr lang="en-US" altLang="ja-JP" dirty="0"/>
          </a:p>
          <a:p>
            <a:r>
              <a:rPr kumimoji="1" lang="ja-JP" altLang="en-US"/>
              <a:t>渡辺さん（中田さん）</a:t>
            </a:r>
            <a:endParaRPr lang="en-US" altLang="ja-JP" dirty="0"/>
          </a:p>
          <a:p>
            <a:r>
              <a:rPr lang="ja-JP" altLang="en-US"/>
              <a:t>中</a:t>
            </a:r>
            <a:r>
              <a:rPr kumimoji="1" lang="ja-JP" altLang="en-US"/>
              <a:t>さん（中田さん）</a:t>
            </a:r>
            <a:endParaRPr kumimoji="1" lang="en-US" altLang="ja-JP" dirty="0"/>
          </a:p>
          <a:p>
            <a:r>
              <a:rPr lang="ja-JP" altLang="en-US"/>
              <a:t>上西</a:t>
            </a:r>
            <a:r>
              <a:rPr kumimoji="1" lang="ja-JP" altLang="en-US"/>
              <a:t>さん（鈴木さん）</a:t>
            </a:r>
            <a:endParaRPr kumimoji="1" lang="en-US" altLang="ja-JP" dirty="0"/>
          </a:p>
          <a:p>
            <a:r>
              <a:rPr lang="ja-JP" altLang="en-US"/>
              <a:t>木下</a:t>
            </a:r>
            <a:r>
              <a:rPr kumimoji="1" lang="ja-JP" altLang="en-US"/>
              <a:t>さん（鈴木さん）</a:t>
            </a:r>
            <a:endParaRPr kumimoji="1" lang="en-US" altLang="ja-JP" dirty="0"/>
          </a:p>
          <a:p>
            <a:r>
              <a:rPr lang="ja-JP" altLang="en-US"/>
              <a:t>フリー</a:t>
            </a:r>
            <a:r>
              <a:rPr lang="ja-JP" altLang="en-US" dirty="0"/>
              <a:t>　</a:t>
            </a:r>
            <a:r>
              <a:rPr lang="ja-JP" altLang="en-US"/>
              <a:t>益田さん、坂下さん</a:t>
            </a:r>
            <a:endParaRPr kumimoji="1" lang="en-US" altLang="ja-JP" dirty="0"/>
          </a:p>
          <a:p>
            <a:endParaRPr kumimoji="1" lang="en-US" altLang="ja-JP" dirty="0"/>
          </a:p>
          <a:p>
            <a:r>
              <a:rPr lang="ja-JP" altLang="en-US"/>
              <a:t>第二回はできるところまで</a:t>
            </a:r>
            <a:endParaRPr lang="en-US" altLang="ja-JP" dirty="0"/>
          </a:p>
          <a:p>
            <a:r>
              <a:rPr kumimoji="1" lang="ja-JP" altLang="en-US"/>
              <a:t>第３回は全ての宿題を実施</a:t>
            </a:r>
            <a:endParaRPr kumimoji="1" lang="en-US" altLang="ja-JP" dirty="0"/>
          </a:p>
        </p:txBody>
      </p:sp>
    </p:spTree>
    <p:extLst>
      <p:ext uri="{BB962C8B-B14F-4D97-AF65-F5344CB8AC3E}">
        <p14:creationId xmlns:p14="http://schemas.microsoft.com/office/powerpoint/2010/main" val="1251172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2A4C1-D987-D149-6F01-050B3E8AF5D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15E216E-AFFF-995B-67B1-3A0A6A1C2726}"/>
              </a:ext>
            </a:extLst>
          </p:cNvPr>
          <p:cNvSpPr>
            <a:spLocks noGrp="1"/>
          </p:cNvSpPr>
          <p:nvPr>
            <p:ph type="title"/>
          </p:nvPr>
        </p:nvSpPr>
        <p:spPr/>
        <p:txBody>
          <a:bodyPr/>
          <a:lstStyle/>
          <a:p>
            <a:r>
              <a:rPr lang="ja-JP" altLang="en-US"/>
              <a:t>中</a:t>
            </a:r>
            <a:r>
              <a:rPr kumimoji="1" lang="ja-JP" altLang="en-US"/>
              <a:t>さん</a:t>
            </a:r>
          </a:p>
        </p:txBody>
      </p:sp>
      <p:sp>
        <p:nvSpPr>
          <p:cNvPr id="3" name="フッター プレースホルダー 2">
            <a:extLst>
              <a:ext uri="{FF2B5EF4-FFF2-40B4-BE49-F238E27FC236}">
                <a16:creationId xmlns:a16="http://schemas.microsoft.com/office/drawing/2014/main" id="{8EBF9547-A750-577A-D1B3-2291C12CA191}"/>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3DA8B947-F9E9-BFB5-B27B-A5C2A7E79700}"/>
              </a:ext>
            </a:extLst>
          </p:cNvPr>
          <p:cNvSpPr>
            <a:spLocks noGrp="1"/>
          </p:cNvSpPr>
          <p:nvPr>
            <p:ph type="sldNum" sz="quarter" idx="12"/>
          </p:nvPr>
        </p:nvSpPr>
        <p:spPr/>
        <p:txBody>
          <a:bodyPr/>
          <a:lstStyle/>
          <a:p>
            <a:fld id="{F48F7E16-ADB4-B142-B332-263287BED0B0}" type="slidenum">
              <a:rPr lang="ja-JP" altLang="en-US" smtClean="0"/>
              <a:pPr/>
              <a:t>20</a:t>
            </a:fld>
            <a:endParaRPr lang="ja-JP" altLang="en-US" dirty="0"/>
          </a:p>
        </p:txBody>
      </p:sp>
      <p:sp>
        <p:nvSpPr>
          <p:cNvPr id="5" name="テキスト ボックス 4">
            <a:extLst>
              <a:ext uri="{FF2B5EF4-FFF2-40B4-BE49-F238E27FC236}">
                <a16:creationId xmlns:a16="http://schemas.microsoft.com/office/drawing/2014/main" id="{9366E197-24C3-FA45-F1EF-7337C7F61F03}"/>
              </a:ext>
            </a:extLst>
          </p:cNvPr>
          <p:cNvSpPr txBox="1"/>
          <p:nvPr/>
        </p:nvSpPr>
        <p:spPr>
          <a:xfrm>
            <a:off x="329184" y="877824"/>
            <a:ext cx="4623816" cy="4801314"/>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◯樹脂含浸によって熱可塑性、耐水性を付与したいという要望に対して、的確な提案ができた。バリエーションが広いことが強みだと思っており、環境に優しい木材加工熱可塑ソリューションを考案。</a:t>
            </a:r>
            <a:endParaRPr kumimoji="1" lang="en-US" altLang="ja-JP" dirty="0"/>
          </a:p>
          <a:p>
            <a:r>
              <a:rPr lang="ja-JP" altLang="en-US"/>
              <a:t>◯バリエーションが広いか否かは、競合対比で決まっていくので、競合のことをよく検討する必要があると思いました。</a:t>
            </a:r>
            <a:r>
              <a:rPr lang="en-US" altLang="ja-JP" dirty="0"/>
              <a:t>F</a:t>
            </a:r>
            <a:r>
              <a:rPr lang="ja-JP" altLang="en-US"/>
              <a:t>軸性はよくご検討いただくと良いと思います。</a:t>
            </a:r>
            <a:endParaRPr lang="en-US" altLang="ja-JP" dirty="0"/>
          </a:p>
          <a:p>
            <a:r>
              <a:rPr lang="ja-JP" altLang="en-US"/>
              <a:t>ー</a:t>
            </a:r>
            <a:endParaRPr lang="en-US" altLang="ja-JP" dirty="0"/>
          </a:p>
          <a:p>
            <a:r>
              <a:rPr kumimoji="1" lang="ja-JP" altLang="en-US"/>
              <a:t>◯タテのなぜがさらに深堀りする必要があると思いました。</a:t>
            </a:r>
            <a:endParaRPr kumimoji="1" lang="en-US" altLang="ja-JP" dirty="0"/>
          </a:p>
          <a:p>
            <a:endParaRPr kumimoji="1" lang="en-US" altLang="ja-JP" dirty="0"/>
          </a:p>
          <a:p>
            <a:r>
              <a:rPr lang="ja-JP" altLang="en-US" b="1"/>
              <a:t>カタログ</a:t>
            </a:r>
            <a:endParaRPr kumimoji="1" lang="en-US" altLang="ja-JP" dirty="0"/>
          </a:p>
          <a:p>
            <a:r>
              <a:rPr lang="ja-JP" altLang="en-US"/>
              <a:t>◯良いと思いましたが、まだ</a:t>
            </a:r>
            <a:r>
              <a:rPr lang="en-US" altLang="ja-JP" dirty="0"/>
              <a:t>F</a:t>
            </a:r>
            <a:r>
              <a:rPr lang="ja-JP" altLang="en-US"/>
              <a:t>軸が見えないと感じました。</a:t>
            </a:r>
            <a:endParaRPr lang="en-US" altLang="ja-JP" dirty="0"/>
          </a:p>
        </p:txBody>
      </p:sp>
      <p:sp>
        <p:nvSpPr>
          <p:cNvPr id="7" name="テキスト ボックス 6">
            <a:extLst>
              <a:ext uri="{FF2B5EF4-FFF2-40B4-BE49-F238E27FC236}">
                <a16:creationId xmlns:a16="http://schemas.microsoft.com/office/drawing/2014/main" id="{2A373EF3-6AD8-3273-B211-70D1C68764EF}"/>
              </a:ext>
            </a:extLst>
          </p:cNvPr>
          <p:cNvSpPr txBox="1"/>
          <p:nvPr/>
        </p:nvSpPr>
        <p:spPr>
          <a:xfrm>
            <a:off x="4953000" y="877824"/>
            <a:ext cx="4974336" cy="2585323"/>
          </a:xfrm>
          <a:prstGeom prst="rect">
            <a:avLst/>
          </a:prstGeom>
          <a:noFill/>
        </p:spPr>
        <p:txBody>
          <a:bodyPr wrap="square">
            <a:spAutoFit/>
          </a:bodyPr>
          <a:lstStyle/>
          <a:p>
            <a:r>
              <a:rPr lang="en-US" altLang="ja-JP" b="1" dirty="0"/>
              <a:t>ChatGPT</a:t>
            </a:r>
            <a:r>
              <a:rPr lang="ja-JP" altLang="en-US" b="1"/>
              <a:t>・潜在課題発掘シート</a:t>
            </a:r>
            <a:endParaRPr lang="en-US" altLang="ja-JP" b="1" dirty="0"/>
          </a:p>
          <a:p>
            <a:r>
              <a:rPr kumimoji="1" lang="ja-JP" altLang="en-US"/>
              <a:t>◯プロンプトがまだ改善にできるように思われます。次回資料では、プロンプトに何を使ったのかも掲載するようにしてほしいと思いました。</a:t>
            </a:r>
            <a:endParaRPr kumimoji="1" lang="en-US" altLang="ja-JP" dirty="0"/>
          </a:p>
          <a:p>
            <a:r>
              <a:rPr lang="ja-JP" altLang="en-US"/>
              <a:t>◯研究開発課題、製造課題、評価課題が明確になっていないのでは？と思われました。</a:t>
            </a:r>
            <a:endParaRPr lang="en-US" altLang="ja-JP" dirty="0"/>
          </a:p>
          <a:p>
            <a:r>
              <a:rPr lang="ja-JP" altLang="en-US"/>
              <a:t>◯個別相談、どうぞご利用下さい。</a:t>
            </a:r>
            <a:endParaRPr kumimoji="1" lang="en-US" altLang="ja-JP" dirty="0"/>
          </a:p>
          <a:p>
            <a:endParaRPr kumimoji="1" lang="en-US" altLang="ja-JP" dirty="0"/>
          </a:p>
        </p:txBody>
      </p:sp>
    </p:spTree>
    <p:extLst>
      <p:ext uri="{BB962C8B-B14F-4D97-AF65-F5344CB8AC3E}">
        <p14:creationId xmlns:p14="http://schemas.microsoft.com/office/powerpoint/2010/main" val="4082059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CEC49-258C-A701-9D17-1067FDB35AA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48FA770-209D-7A41-A857-34E123F447D0}"/>
              </a:ext>
            </a:extLst>
          </p:cNvPr>
          <p:cNvSpPr>
            <a:spLocks noGrp="1"/>
          </p:cNvSpPr>
          <p:nvPr>
            <p:ph type="title"/>
          </p:nvPr>
        </p:nvSpPr>
        <p:spPr/>
        <p:txBody>
          <a:bodyPr/>
          <a:lstStyle/>
          <a:p>
            <a:r>
              <a:rPr kumimoji="1" lang="ja-JP" altLang="en-US"/>
              <a:t>渡部さん</a:t>
            </a:r>
          </a:p>
        </p:txBody>
      </p:sp>
      <p:sp>
        <p:nvSpPr>
          <p:cNvPr id="3" name="フッター プレースホルダー 2">
            <a:extLst>
              <a:ext uri="{FF2B5EF4-FFF2-40B4-BE49-F238E27FC236}">
                <a16:creationId xmlns:a16="http://schemas.microsoft.com/office/drawing/2014/main" id="{69BC67F9-F1BC-8596-20C5-55FDF656C889}"/>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2C0329B2-18BE-A07C-6585-CB626A185111}"/>
              </a:ext>
            </a:extLst>
          </p:cNvPr>
          <p:cNvSpPr>
            <a:spLocks noGrp="1"/>
          </p:cNvSpPr>
          <p:nvPr>
            <p:ph type="sldNum" sz="quarter" idx="12"/>
          </p:nvPr>
        </p:nvSpPr>
        <p:spPr/>
        <p:txBody>
          <a:bodyPr/>
          <a:lstStyle/>
          <a:p>
            <a:fld id="{F48F7E16-ADB4-B142-B332-263287BED0B0}" type="slidenum">
              <a:rPr lang="ja-JP" altLang="en-US" smtClean="0"/>
              <a:pPr/>
              <a:t>21</a:t>
            </a:fld>
            <a:endParaRPr lang="ja-JP" altLang="en-US" dirty="0"/>
          </a:p>
        </p:txBody>
      </p:sp>
      <p:sp>
        <p:nvSpPr>
          <p:cNvPr id="5" name="テキスト ボックス 4">
            <a:extLst>
              <a:ext uri="{FF2B5EF4-FFF2-40B4-BE49-F238E27FC236}">
                <a16:creationId xmlns:a16="http://schemas.microsoft.com/office/drawing/2014/main" id="{F3580536-8BAC-4D19-281E-EBAD542ED29B}"/>
              </a:ext>
            </a:extLst>
          </p:cNvPr>
          <p:cNvSpPr txBox="1"/>
          <p:nvPr/>
        </p:nvSpPr>
        <p:spPr>
          <a:xfrm>
            <a:off x="329184" y="877824"/>
            <a:ext cx="4623816" cy="3693319"/>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◯京セラ、印刷用バインダー。村田製作所用バインダー。</a:t>
            </a:r>
            <a:endParaRPr kumimoji="1" lang="en-US" altLang="ja-JP" dirty="0"/>
          </a:p>
          <a:p>
            <a:r>
              <a:rPr kumimoji="1" lang="ja-JP" altLang="en-US"/>
              <a:t>◯用途が分からないというのが、再現性に問題を残しそうですね。これからの課題解決を提案できないように感じられました。</a:t>
            </a:r>
            <a:endParaRPr kumimoji="1" lang="en-US" altLang="ja-JP" dirty="0"/>
          </a:p>
          <a:p>
            <a:r>
              <a:rPr lang="ja-JP" altLang="en-US"/>
              <a:t>◯</a:t>
            </a:r>
            <a:r>
              <a:rPr lang="en-US" altLang="ja-JP" dirty="0"/>
              <a:t>F</a:t>
            </a:r>
            <a:r>
              <a:rPr lang="ja-JP" altLang="en-US"/>
              <a:t>軸が見いだせていない、という現状の評価に同感です。</a:t>
            </a:r>
            <a:endParaRPr lang="en-US" altLang="ja-JP" dirty="0"/>
          </a:p>
          <a:p>
            <a:r>
              <a:rPr kumimoji="1" lang="ja-JP" altLang="en-US"/>
              <a:t>◯セラミック成形をどのようにしているのか、</a:t>
            </a:r>
            <a:r>
              <a:rPr kumimoji="1" lang="en-US" altLang="ja-JP" dirty="0"/>
              <a:t>ChatGPT</a:t>
            </a:r>
            <a:r>
              <a:rPr kumimoji="1" lang="ja-JP" altLang="en-US"/>
              <a:t>を駆使して、研究開発課題、製造課題、評価課題をまずは明確にしてほしいと思いました。</a:t>
            </a:r>
            <a:endParaRPr kumimoji="1" lang="en-US" altLang="ja-JP" dirty="0"/>
          </a:p>
          <a:p>
            <a:r>
              <a:rPr lang="ja-JP" altLang="en-US"/>
              <a:t>◯個別相談、どうぞご利用下さい。</a:t>
            </a:r>
            <a:endParaRPr kumimoji="1" lang="en-US" altLang="ja-JP" dirty="0"/>
          </a:p>
        </p:txBody>
      </p:sp>
    </p:spTree>
    <p:extLst>
      <p:ext uri="{BB962C8B-B14F-4D97-AF65-F5344CB8AC3E}">
        <p14:creationId xmlns:p14="http://schemas.microsoft.com/office/powerpoint/2010/main" val="3436854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AE523-A947-878B-1D7A-1BEA3625A2D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255D5CA-71D8-1312-2F00-160F17295687}"/>
              </a:ext>
            </a:extLst>
          </p:cNvPr>
          <p:cNvSpPr>
            <a:spLocks noGrp="1"/>
          </p:cNvSpPr>
          <p:nvPr>
            <p:ph type="title"/>
          </p:nvPr>
        </p:nvSpPr>
        <p:spPr/>
        <p:txBody>
          <a:bodyPr/>
          <a:lstStyle/>
          <a:p>
            <a:r>
              <a:rPr lang="ja-JP" altLang="en-US"/>
              <a:t>湯浅</a:t>
            </a:r>
            <a:r>
              <a:rPr kumimoji="1" lang="ja-JP" altLang="en-US"/>
              <a:t>さん</a:t>
            </a:r>
          </a:p>
        </p:txBody>
      </p:sp>
      <p:sp>
        <p:nvSpPr>
          <p:cNvPr id="3" name="フッター プレースホルダー 2">
            <a:extLst>
              <a:ext uri="{FF2B5EF4-FFF2-40B4-BE49-F238E27FC236}">
                <a16:creationId xmlns:a16="http://schemas.microsoft.com/office/drawing/2014/main" id="{A71561C6-0AC3-2B5B-F2BF-A09C481805A2}"/>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D425A922-EC07-5335-EADE-1A9179263EEC}"/>
              </a:ext>
            </a:extLst>
          </p:cNvPr>
          <p:cNvSpPr>
            <a:spLocks noGrp="1"/>
          </p:cNvSpPr>
          <p:nvPr>
            <p:ph type="sldNum" sz="quarter" idx="12"/>
          </p:nvPr>
        </p:nvSpPr>
        <p:spPr/>
        <p:txBody>
          <a:bodyPr/>
          <a:lstStyle/>
          <a:p>
            <a:fld id="{F48F7E16-ADB4-B142-B332-263287BED0B0}" type="slidenum">
              <a:rPr lang="ja-JP" altLang="en-US" smtClean="0"/>
              <a:pPr/>
              <a:t>22</a:t>
            </a:fld>
            <a:endParaRPr lang="ja-JP" altLang="en-US" dirty="0"/>
          </a:p>
        </p:txBody>
      </p:sp>
      <p:sp>
        <p:nvSpPr>
          <p:cNvPr id="5" name="テキスト ボックス 4">
            <a:extLst>
              <a:ext uri="{FF2B5EF4-FFF2-40B4-BE49-F238E27FC236}">
                <a16:creationId xmlns:a16="http://schemas.microsoft.com/office/drawing/2014/main" id="{B187FD84-3E08-5917-11E0-F707C706AB8C}"/>
              </a:ext>
            </a:extLst>
          </p:cNvPr>
          <p:cNvSpPr txBox="1"/>
          <p:nvPr/>
        </p:nvSpPr>
        <p:spPr>
          <a:xfrm>
            <a:off x="329184" y="877824"/>
            <a:ext cx="4623816" cy="3693319"/>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◯日大グラビヤ、銅メッキ。１液型。メッキ工程のトータル</a:t>
            </a:r>
            <a:r>
              <a:rPr kumimoji="1" lang="en-US" altLang="ja-JP" dirty="0"/>
              <a:t>SL</a:t>
            </a:r>
            <a:r>
              <a:rPr kumimoji="1" lang="ja-JP" altLang="en-US"/>
              <a:t>。</a:t>
            </a:r>
            <a:endParaRPr kumimoji="1" lang="en-US" altLang="ja-JP" dirty="0"/>
          </a:p>
          <a:p>
            <a:r>
              <a:rPr lang="ja-JP" altLang="en-US"/>
              <a:t>◯クラフツ、メッキトータル</a:t>
            </a:r>
            <a:r>
              <a:rPr lang="en-US" altLang="ja-JP" dirty="0"/>
              <a:t>SL</a:t>
            </a:r>
            <a:r>
              <a:rPr lang="ja-JP" altLang="en-US"/>
              <a:t>。</a:t>
            </a:r>
            <a:endParaRPr lang="en-US" altLang="ja-JP" dirty="0"/>
          </a:p>
          <a:p>
            <a:r>
              <a:rPr kumimoji="1" lang="ja-JP" altLang="en-US"/>
              <a:t>◯どちらもとても素晴らしい振り返りをしていただいたいるように思われました。</a:t>
            </a:r>
            <a:endParaRPr kumimoji="1" lang="en-US" altLang="ja-JP" dirty="0"/>
          </a:p>
          <a:p>
            <a:endParaRPr kumimoji="1" lang="en-US" altLang="ja-JP" dirty="0"/>
          </a:p>
          <a:p>
            <a:r>
              <a:rPr lang="ja-JP" altLang="en-US" b="1"/>
              <a:t>カタログ</a:t>
            </a:r>
            <a:endParaRPr kumimoji="1" lang="en-US" altLang="ja-JP" dirty="0"/>
          </a:p>
          <a:p>
            <a:r>
              <a:rPr lang="ja-JP" altLang="en-US"/>
              <a:t>◯カタログに関しても、アライアンスがなかなか他社にはできなさそうな所から、とても</a:t>
            </a:r>
            <a:r>
              <a:rPr lang="en-US" altLang="ja-JP" dirty="0"/>
              <a:t>F</a:t>
            </a:r>
            <a:r>
              <a:rPr lang="ja-JP" altLang="en-US"/>
              <a:t>軸性を感じられる内容でした。</a:t>
            </a:r>
            <a:endParaRPr lang="en-US" altLang="ja-JP" dirty="0"/>
          </a:p>
          <a:p>
            <a:r>
              <a:rPr lang="ja-JP" altLang="en-US"/>
              <a:t>◯アライアンスが</a:t>
            </a:r>
            <a:r>
              <a:rPr lang="en-US" altLang="ja-JP" dirty="0"/>
              <a:t>F</a:t>
            </a:r>
            <a:r>
              <a:rPr lang="ja-JP" altLang="en-US"/>
              <a:t>軸ということ、良いと思います。</a:t>
            </a:r>
            <a:endParaRPr lang="en-US" altLang="ja-JP" dirty="0"/>
          </a:p>
        </p:txBody>
      </p:sp>
      <p:sp>
        <p:nvSpPr>
          <p:cNvPr id="7" name="テキスト ボックス 6">
            <a:extLst>
              <a:ext uri="{FF2B5EF4-FFF2-40B4-BE49-F238E27FC236}">
                <a16:creationId xmlns:a16="http://schemas.microsoft.com/office/drawing/2014/main" id="{56E6B53C-8C77-0A82-2E8E-3C31989553B0}"/>
              </a:ext>
            </a:extLst>
          </p:cNvPr>
          <p:cNvSpPr txBox="1"/>
          <p:nvPr/>
        </p:nvSpPr>
        <p:spPr>
          <a:xfrm>
            <a:off x="4953000" y="877824"/>
            <a:ext cx="4974336" cy="3416320"/>
          </a:xfrm>
          <a:prstGeom prst="rect">
            <a:avLst/>
          </a:prstGeom>
          <a:noFill/>
        </p:spPr>
        <p:txBody>
          <a:bodyPr wrap="square">
            <a:spAutoFit/>
          </a:bodyPr>
          <a:lstStyle/>
          <a:p>
            <a:r>
              <a:rPr lang="en-US" altLang="ja-JP" b="1" dirty="0"/>
              <a:t>ChatGPT</a:t>
            </a:r>
            <a:r>
              <a:rPr lang="ja-JP" altLang="en-US" b="1"/>
              <a:t>・潜在課題発掘シート</a:t>
            </a:r>
            <a:endParaRPr lang="en-US" altLang="ja-JP" b="1" dirty="0"/>
          </a:p>
          <a:p>
            <a:r>
              <a:rPr kumimoji="1" lang="ja-JP" altLang="en-US"/>
              <a:t>◯良いと思いました</a:t>
            </a:r>
            <a:r>
              <a:rPr lang="ja-JP" altLang="en-US"/>
              <a:t>。</a:t>
            </a:r>
            <a:endParaRPr lang="en-US" altLang="ja-JP" dirty="0"/>
          </a:p>
          <a:p>
            <a:r>
              <a:rPr kumimoji="1" lang="ja-JP" altLang="en-US"/>
              <a:t>◯既に営業が決まっているということで、良いように思われました。</a:t>
            </a:r>
            <a:endParaRPr kumimoji="1" lang="en-US" altLang="ja-JP" dirty="0"/>
          </a:p>
          <a:p>
            <a:r>
              <a:rPr lang="ja-JP" altLang="en-US"/>
              <a:t>◯競合他社に対して「入ってこられない」というのは納得行く</a:t>
            </a:r>
            <a:r>
              <a:rPr lang="en-US" altLang="ja-JP" dirty="0"/>
              <a:t>F</a:t>
            </a:r>
            <a:r>
              <a:rPr lang="ja-JP" altLang="en-US"/>
              <a:t>軸でした。ウェルカムという表現は誤解を招く恐れがあるので、表現を見直されると良いかと思われました。</a:t>
            </a:r>
            <a:endParaRPr lang="en-US" altLang="ja-JP" dirty="0"/>
          </a:p>
          <a:p>
            <a:endParaRPr kumimoji="1" lang="en-US" altLang="ja-JP" dirty="0"/>
          </a:p>
          <a:p>
            <a:r>
              <a:rPr lang="ja-JP" altLang="en-US"/>
              <a:t>ー</a:t>
            </a:r>
            <a:endParaRPr lang="en-US" altLang="ja-JP" dirty="0"/>
          </a:p>
          <a:p>
            <a:r>
              <a:rPr kumimoji="1" lang="ja-JP" altLang="en-US"/>
              <a:t>ご卒業、ということで良いと思います。</a:t>
            </a:r>
            <a:endParaRPr kumimoji="1" lang="en-US" altLang="ja-JP" dirty="0"/>
          </a:p>
          <a:p>
            <a:r>
              <a:rPr lang="ja-JP" altLang="en-US"/>
              <a:t>お取り組み、大変お疲れ様でした。</a:t>
            </a:r>
            <a:endParaRPr kumimoji="1" lang="en-US" altLang="ja-JP" dirty="0"/>
          </a:p>
        </p:txBody>
      </p:sp>
    </p:spTree>
    <p:extLst>
      <p:ext uri="{BB962C8B-B14F-4D97-AF65-F5344CB8AC3E}">
        <p14:creationId xmlns:p14="http://schemas.microsoft.com/office/powerpoint/2010/main" val="12430308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8BE50-81E9-7219-F18B-264A0DFBFEA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A4CF962-B757-262D-1ED4-0AC8347BFC54}"/>
              </a:ext>
            </a:extLst>
          </p:cNvPr>
          <p:cNvSpPr>
            <a:spLocks noGrp="1"/>
          </p:cNvSpPr>
          <p:nvPr>
            <p:ph type="title"/>
          </p:nvPr>
        </p:nvSpPr>
        <p:spPr/>
        <p:txBody>
          <a:bodyPr/>
          <a:lstStyle/>
          <a:p>
            <a:r>
              <a:rPr kumimoji="1" lang="ja-JP" altLang="en-US"/>
              <a:t>森村さん</a:t>
            </a:r>
          </a:p>
        </p:txBody>
      </p:sp>
      <p:sp>
        <p:nvSpPr>
          <p:cNvPr id="3" name="フッター プレースホルダー 2">
            <a:extLst>
              <a:ext uri="{FF2B5EF4-FFF2-40B4-BE49-F238E27FC236}">
                <a16:creationId xmlns:a16="http://schemas.microsoft.com/office/drawing/2014/main" id="{6654AF0D-5118-96F2-8CE9-F64A5A4AB256}"/>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B187994A-6B1A-AD1E-747C-02C8A17841D0}"/>
              </a:ext>
            </a:extLst>
          </p:cNvPr>
          <p:cNvSpPr>
            <a:spLocks noGrp="1"/>
          </p:cNvSpPr>
          <p:nvPr>
            <p:ph type="sldNum" sz="quarter" idx="12"/>
          </p:nvPr>
        </p:nvSpPr>
        <p:spPr/>
        <p:txBody>
          <a:bodyPr/>
          <a:lstStyle/>
          <a:p>
            <a:fld id="{F48F7E16-ADB4-B142-B332-263287BED0B0}" type="slidenum">
              <a:rPr lang="ja-JP" altLang="en-US" smtClean="0"/>
              <a:pPr/>
              <a:t>23</a:t>
            </a:fld>
            <a:endParaRPr lang="ja-JP" altLang="en-US" dirty="0"/>
          </a:p>
        </p:txBody>
      </p:sp>
      <p:sp>
        <p:nvSpPr>
          <p:cNvPr id="5" name="テキスト ボックス 4">
            <a:extLst>
              <a:ext uri="{FF2B5EF4-FFF2-40B4-BE49-F238E27FC236}">
                <a16:creationId xmlns:a16="http://schemas.microsoft.com/office/drawing/2014/main" id="{2C20FDA1-EDB7-A3B7-8FF2-2EB69BA41022}"/>
              </a:ext>
            </a:extLst>
          </p:cNvPr>
          <p:cNvSpPr txBox="1"/>
          <p:nvPr/>
        </p:nvSpPr>
        <p:spPr>
          <a:xfrm>
            <a:off x="329184" y="877824"/>
            <a:ext cx="4623816" cy="3693319"/>
          </a:xfrm>
          <a:prstGeom prst="rect">
            <a:avLst/>
          </a:prstGeom>
          <a:noFill/>
        </p:spPr>
        <p:txBody>
          <a:bodyPr wrap="square" rtlCol="0">
            <a:spAutoFit/>
          </a:bodyPr>
          <a:lstStyle/>
          <a:p>
            <a:r>
              <a:rPr kumimoji="1" lang="en-US" altLang="ja-JP" b="1" dirty="0"/>
              <a:t>SL</a:t>
            </a:r>
            <a:r>
              <a:rPr kumimoji="1" lang="ja-JP" altLang="en-US" b="1"/>
              <a:t>履歴の棚卸し</a:t>
            </a:r>
            <a:endParaRPr kumimoji="1" lang="en-US" altLang="ja-JP" b="1" dirty="0"/>
          </a:p>
          <a:p>
            <a:r>
              <a:rPr kumimoji="1" lang="ja-JP" altLang="en-US"/>
              <a:t>◯板橋精機ソルダーレジスト。全く加工条件が同じ、というのは面白く、素晴らしい分析ですね。現場管理面にまで思考が及んでいるのが良かったです。</a:t>
            </a:r>
            <a:endParaRPr kumimoji="1" lang="en-US" altLang="ja-JP" dirty="0"/>
          </a:p>
          <a:p>
            <a:r>
              <a:rPr kumimoji="1" lang="en-US" altLang="ja-JP" dirty="0"/>
              <a:t>F</a:t>
            </a:r>
            <a:r>
              <a:rPr kumimoji="1" lang="ja-JP" altLang="en-US"/>
              <a:t>軸の考察も素晴らしいと思います。全く同意できます。</a:t>
            </a:r>
            <a:endParaRPr kumimoji="1" lang="en-US" altLang="ja-JP" dirty="0"/>
          </a:p>
          <a:p>
            <a:endParaRPr kumimoji="1" lang="en-US" altLang="ja-JP" dirty="0"/>
          </a:p>
          <a:p>
            <a:r>
              <a:rPr lang="ja-JP" altLang="en-US" b="1"/>
              <a:t>カタログ</a:t>
            </a:r>
            <a:endParaRPr kumimoji="1" lang="en-US" altLang="ja-JP" dirty="0"/>
          </a:p>
          <a:p>
            <a:r>
              <a:rPr lang="ja-JP" altLang="en-US"/>
              <a:t>◯ドライフィルム型、非常に可能性を感じます。ネガ型はすでに市場にあるということ、関連する特許も見ておくと良いと思います。</a:t>
            </a:r>
            <a:endParaRPr lang="en-US" altLang="ja-JP" dirty="0"/>
          </a:p>
        </p:txBody>
      </p:sp>
      <p:sp>
        <p:nvSpPr>
          <p:cNvPr id="7" name="テキスト ボックス 6">
            <a:extLst>
              <a:ext uri="{FF2B5EF4-FFF2-40B4-BE49-F238E27FC236}">
                <a16:creationId xmlns:a16="http://schemas.microsoft.com/office/drawing/2014/main" id="{A422045B-FB5B-3BA5-E1B0-B8E5FDF4B6ED}"/>
              </a:ext>
            </a:extLst>
          </p:cNvPr>
          <p:cNvSpPr txBox="1"/>
          <p:nvPr/>
        </p:nvSpPr>
        <p:spPr>
          <a:xfrm>
            <a:off x="4953000" y="877824"/>
            <a:ext cx="4974336" cy="2862322"/>
          </a:xfrm>
          <a:prstGeom prst="rect">
            <a:avLst/>
          </a:prstGeom>
          <a:noFill/>
        </p:spPr>
        <p:txBody>
          <a:bodyPr wrap="square">
            <a:spAutoFit/>
          </a:bodyPr>
          <a:lstStyle/>
          <a:p>
            <a:r>
              <a:rPr lang="en-US" altLang="ja-JP" b="1" dirty="0"/>
              <a:t>ChatGPT</a:t>
            </a:r>
            <a:r>
              <a:rPr lang="ja-JP" altLang="en-US" b="1"/>
              <a:t>・潜在課題発掘シート</a:t>
            </a:r>
            <a:endParaRPr lang="en-US" altLang="ja-JP" b="1" dirty="0"/>
          </a:p>
          <a:p>
            <a:r>
              <a:rPr kumimoji="1" lang="ja-JP" altLang="en-US"/>
              <a:t>◯液状のものを対象にして、研究開発課題、製造課題、評価課題</a:t>
            </a:r>
            <a:r>
              <a:rPr lang="ja-JP" altLang="en-US"/>
              <a:t>を対象にしていただくと良いと思います。</a:t>
            </a:r>
            <a:endParaRPr lang="en-US" altLang="ja-JP" dirty="0"/>
          </a:p>
          <a:p>
            <a:r>
              <a:rPr kumimoji="1" lang="ja-JP" altLang="en-US"/>
              <a:t>◯</a:t>
            </a:r>
            <a:r>
              <a:rPr kumimoji="1" lang="en-US" altLang="ja-JP" dirty="0"/>
              <a:t>ChatGPT</a:t>
            </a:r>
            <a:r>
              <a:rPr kumimoji="1" lang="ja-JP" altLang="en-US"/>
              <a:t>を使って、タテのなぜ、ヨコのなぜ、をよく検討していただくと良いと思います。</a:t>
            </a:r>
            <a:endParaRPr kumimoji="1" lang="en-US" altLang="ja-JP" dirty="0"/>
          </a:p>
          <a:p>
            <a:r>
              <a:rPr lang="ja-JP" altLang="en-US"/>
              <a:t>◯競合対比での</a:t>
            </a:r>
            <a:r>
              <a:rPr lang="en-US" altLang="ja-JP" dirty="0"/>
              <a:t>F</a:t>
            </a:r>
            <a:r>
              <a:rPr lang="ja-JP" altLang="en-US"/>
              <a:t>軸を十分にご検討担ってください。</a:t>
            </a:r>
            <a:endParaRPr lang="en-US" altLang="ja-JP" dirty="0"/>
          </a:p>
          <a:p>
            <a:r>
              <a:rPr lang="ja-JP" altLang="en-US"/>
              <a:t>◯特許など、ご覧になる場合には個別相談もご利用ください。</a:t>
            </a:r>
            <a:endParaRPr lang="en-US" altLang="ja-JP" dirty="0"/>
          </a:p>
        </p:txBody>
      </p:sp>
    </p:spTree>
    <p:extLst>
      <p:ext uri="{BB962C8B-B14F-4D97-AF65-F5344CB8AC3E}">
        <p14:creationId xmlns:p14="http://schemas.microsoft.com/office/powerpoint/2010/main" val="3561257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B3DC6-A342-323B-38CD-05F237DA65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C3575A4-BC06-0837-5678-828A06F77018}"/>
              </a:ext>
            </a:extLst>
          </p:cNvPr>
          <p:cNvSpPr>
            <a:spLocks noGrp="1"/>
          </p:cNvSpPr>
          <p:nvPr>
            <p:ph type="title"/>
          </p:nvPr>
        </p:nvSpPr>
        <p:spPr/>
        <p:txBody>
          <a:bodyPr/>
          <a:lstStyle/>
          <a:p>
            <a:r>
              <a:rPr kumimoji="1" lang="ja-JP" altLang="en-US"/>
              <a:t>第４回目</a:t>
            </a:r>
          </a:p>
        </p:txBody>
      </p:sp>
      <p:sp>
        <p:nvSpPr>
          <p:cNvPr id="3" name="テキスト プレースホルダー 2">
            <a:extLst>
              <a:ext uri="{FF2B5EF4-FFF2-40B4-BE49-F238E27FC236}">
                <a16:creationId xmlns:a16="http://schemas.microsoft.com/office/drawing/2014/main" id="{BC522933-5F1B-651A-59E0-C815536CC674}"/>
              </a:ext>
            </a:extLst>
          </p:cNvPr>
          <p:cNvSpPr>
            <a:spLocks noGrp="1"/>
          </p:cNvSpPr>
          <p:nvPr>
            <p:ph type="body" idx="1"/>
          </p:nvPr>
        </p:nvSpPr>
        <p:spPr/>
        <p:txBody>
          <a:bodyPr/>
          <a:lstStyle/>
          <a:p>
            <a:endParaRPr kumimoji="1" lang="ja-JP" altLang="en-US"/>
          </a:p>
        </p:txBody>
      </p:sp>
      <p:sp>
        <p:nvSpPr>
          <p:cNvPr id="4" name="フッター プレースホルダー 3">
            <a:extLst>
              <a:ext uri="{FF2B5EF4-FFF2-40B4-BE49-F238E27FC236}">
                <a16:creationId xmlns:a16="http://schemas.microsoft.com/office/drawing/2014/main" id="{334CDF24-AE87-8849-2075-030F8EA07CCB}"/>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5" name="スライド番号プレースホルダー 4">
            <a:extLst>
              <a:ext uri="{FF2B5EF4-FFF2-40B4-BE49-F238E27FC236}">
                <a16:creationId xmlns:a16="http://schemas.microsoft.com/office/drawing/2014/main" id="{C65E463A-8966-7EEE-59FB-89233D8292C7}"/>
              </a:ext>
            </a:extLst>
          </p:cNvPr>
          <p:cNvSpPr>
            <a:spLocks noGrp="1"/>
          </p:cNvSpPr>
          <p:nvPr>
            <p:ph type="sldNum" sz="quarter" idx="12"/>
          </p:nvPr>
        </p:nvSpPr>
        <p:spPr/>
        <p:txBody>
          <a:bodyPr/>
          <a:lstStyle/>
          <a:p>
            <a:fld id="{F48F7E16-ADB4-B142-B332-263287BED0B0}" type="slidenum">
              <a:rPr lang="ja-JP" altLang="en-US" smtClean="0"/>
              <a:pPr/>
              <a:t>3</a:t>
            </a:fld>
            <a:endParaRPr lang="ja-JP" altLang="en-US"/>
          </a:p>
        </p:txBody>
      </p:sp>
    </p:spTree>
    <p:extLst>
      <p:ext uri="{BB962C8B-B14F-4D97-AF65-F5344CB8AC3E}">
        <p14:creationId xmlns:p14="http://schemas.microsoft.com/office/powerpoint/2010/main" val="765817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1B441-0274-8580-2BC3-2B542D4DB3F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589ACB5-B71C-7484-8756-7B015D2835D0}"/>
              </a:ext>
            </a:extLst>
          </p:cNvPr>
          <p:cNvSpPr>
            <a:spLocks noGrp="1"/>
          </p:cNvSpPr>
          <p:nvPr>
            <p:ph type="title"/>
          </p:nvPr>
        </p:nvSpPr>
        <p:spPr/>
        <p:txBody>
          <a:bodyPr/>
          <a:lstStyle/>
          <a:p>
            <a:r>
              <a:rPr kumimoji="1" lang="ja-JP" altLang="en-US"/>
              <a:t>鈴木さん</a:t>
            </a:r>
          </a:p>
        </p:txBody>
      </p:sp>
      <p:sp>
        <p:nvSpPr>
          <p:cNvPr id="3" name="フッター プレースホルダー 2">
            <a:extLst>
              <a:ext uri="{FF2B5EF4-FFF2-40B4-BE49-F238E27FC236}">
                <a16:creationId xmlns:a16="http://schemas.microsoft.com/office/drawing/2014/main" id="{598728FA-50C7-2223-F316-AC7FFA2FDC4E}"/>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B3C59FAC-CDDE-DE2C-9594-2DFFFD4B5210}"/>
              </a:ext>
            </a:extLst>
          </p:cNvPr>
          <p:cNvSpPr>
            <a:spLocks noGrp="1"/>
          </p:cNvSpPr>
          <p:nvPr>
            <p:ph type="sldNum" sz="quarter" idx="12"/>
          </p:nvPr>
        </p:nvSpPr>
        <p:spPr/>
        <p:txBody>
          <a:bodyPr/>
          <a:lstStyle/>
          <a:p>
            <a:fld id="{F48F7E16-ADB4-B142-B332-263287BED0B0}" type="slidenum">
              <a:rPr lang="ja-JP" altLang="en-US" smtClean="0"/>
              <a:pPr/>
              <a:t>4</a:t>
            </a:fld>
            <a:endParaRPr lang="ja-JP" altLang="en-US" dirty="0"/>
          </a:p>
        </p:txBody>
      </p:sp>
      <p:sp>
        <p:nvSpPr>
          <p:cNvPr id="5" name="テキスト ボックス 4">
            <a:extLst>
              <a:ext uri="{FF2B5EF4-FFF2-40B4-BE49-F238E27FC236}">
                <a16:creationId xmlns:a16="http://schemas.microsoft.com/office/drawing/2014/main" id="{FD65C361-0DCA-A381-52EA-56FC6080BA19}"/>
              </a:ext>
            </a:extLst>
          </p:cNvPr>
          <p:cNvSpPr txBox="1"/>
          <p:nvPr/>
        </p:nvSpPr>
        <p:spPr>
          <a:xfrm>
            <a:off x="822960" y="629920"/>
            <a:ext cx="4130040" cy="4801314"/>
          </a:xfrm>
          <a:prstGeom prst="rect">
            <a:avLst/>
          </a:prstGeom>
          <a:noFill/>
        </p:spPr>
        <p:txBody>
          <a:bodyPr wrap="square" rtlCol="0">
            <a:spAutoFit/>
          </a:bodyPr>
          <a:lstStyle/>
          <a:p>
            <a:r>
              <a:rPr kumimoji="1" lang="ja-JP" altLang="en-US"/>
              <a:t>ユーザー評価系</a:t>
            </a:r>
            <a:endParaRPr kumimoji="1" lang="en-US" altLang="ja-JP" dirty="0"/>
          </a:p>
          <a:p>
            <a:r>
              <a:rPr lang="ja-JP" altLang="en-US"/>
              <a:t>◯特許を読んで評価系の評価、大変お疲れ様でした。加工性、ゲル分率という指標を確認、金属の折り曲げ加工用途とのこと。延伸性をフィルムの加工性という提案につなげるということ、良いと思います。</a:t>
            </a:r>
            <a:endParaRPr lang="en-US" altLang="ja-JP" dirty="0"/>
          </a:p>
          <a:p>
            <a:r>
              <a:rPr lang="ja-JP" altLang="en-US"/>
              <a:t>◯フィルム延伸前後のフローを把握して、先取り。</a:t>
            </a:r>
            <a:endParaRPr lang="en-US" altLang="ja-JP" dirty="0"/>
          </a:p>
          <a:p>
            <a:r>
              <a:rPr lang="ja-JP" altLang="en-US"/>
              <a:t>◯ぜひ、この筋で開発に提案をしていただければ、と思います。</a:t>
            </a:r>
            <a:endParaRPr lang="en-US" altLang="ja-JP" dirty="0"/>
          </a:p>
          <a:p>
            <a:endParaRPr kumimoji="1" lang="en-US" altLang="ja-JP" dirty="0"/>
          </a:p>
          <a:p>
            <a:r>
              <a:rPr kumimoji="1" lang="ja-JP" altLang="en-US"/>
              <a:t>商談前準備</a:t>
            </a:r>
            <a:endParaRPr kumimoji="1" lang="en-US" altLang="ja-JP" dirty="0"/>
          </a:p>
          <a:p>
            <a:r>
              <a:rPr lang="ja-JP" altLang="en-US"/>
              <a:t>◯モノマテ提案、トップシールフィルムのリサイクル率向上への提案にもつなげるというのはとても良いと思いました。</a:t>
            </a:r>
            <a:endParaRPr lang="en-US" altLang="ja-JP" dirty="0"/>
          </a:p>
        </p:txBody>
      </p:sp>
      <p:sp>
        <p:nvSpPr>
          <p:cNvPr id="6" name="テキスト ボックス 5">
            <a:extLst>
              <a:ext uri="{FF2B5EF4-FFF2-40B4-BE49-F238E27FC236}">
                <a16:creationId xmlns:a16="http://schemas.microsoft.com/office/drawing/2014/main" id="{D1BAFA5D-9237-3EA4-FA3E-93D19F306F27}"/>
              </a:ext>
            </a:extLst>
          </p:cNvPr>
          <p:cNvSpPr txBox="1"/>
          <p:nvPr/>
        </p:nvSpPr>
        <p:spPr>
          <a:xfrm>
            <a:off x="4953000" y="629919"/>
            <a:ext cx="4130040" cy="5355312"/>
          </a:xfrm>
          <a:prstGeom prst="rect">
            <a:avLst/>
          </a:prstGeom>
          <a:noFill/>
        </p:spPr>
        <p:txBody>
          <a:bodyPr wrap="square" rtlCol="0">
            <a:spAutoFit/>
          </a:bodyPr>
          <a:lstStyle/>
          <a:p>
            <a:r>
              <a:rPr lang="ja-JP" altLang="en-US"/>
              <a:t>潜在課題発掘シート</a:t>
            </a:r>
            <a:endParaRPr lang="en-US" altLang="ja-JP" dirty="0"/>
          </a:p>
          <a:p>
            <a:r>
              <a:rPr lang="ja-JP" altLang="en-US"/>
              <a:t>◯漁網に関して、よく調査されているということ。</a:t>
            </a:r>
            <a:endParaRPr lang="en-US" altLang="ja-JP" dirty="0"/>
          </a:p>
          <a:p>
            <a:r>
              <a:rPr lang="ja-JP" altLang="en-US"/>
              <a:t>◯溶解した場合の調査も必要という</a:t>
            </a:r>
            <a:r>
              <a:rPr lang="en-US" altLang="ja-JP" dirty="0"/>
              <a:t>FB</a:t>
            </a:r>
            <a:r>
              <a:rPr lang="ja-JP" altLang="en-US"/>
              <a:t>、的確かと思いました。</a:t>
            </a:r>
            <a:endParaRPr lang="en-US" altLang="ja-JP" dirty="0"/>
          </a:p>
          <a:p>
            <a:r>
              <a:rPr kumimoji="1" lang="ja-JP" altLang="en-US"/>
              <a:t>◯当社のチャンスとしては、溶剤から水系への変更により、塗布の条件が変わるのではないかと思われ、塗布条件の変化の指導もできるのでは？そのための開発提案ができるのでは？と思われました。</a:t>
            </a:r>
            <a:endParaRPr kumimoji="1" lang="en-US" altLang="ja-JP" dirty="0"/>
          </a:p>
          <a:p>
            <a:r>
              <a:rPr lang="ja-JP" altLang="en-US"/>
              <a:t>◯例えば、生成</a:t>
            </a:r>
            <a:r>
              <a:rPr lang="en-US" altLang="ja-JP" dirty="0"/>
              <a:t>AI</a:t>
            </a:r>
            <a:r>
              <a:rPr lang="ja-JP" altLang="en-US"/>
              <a:t>を用いて塗布プロセスを把握しておく、評価プロセスを把握しておくなど、できると思います。</a:t>
            </a:r>
            <a:endParaRPr kumimoji="1" lang="en-US" altLang="ja-JP" dirty="0"/>
          </a:p>
          <a:p>
            <a:r>
              <a:rPr lang="ja-JP" altLang="en-US"/>
              <a:t>◯また、溶解性だけでなく、貝類の防除強化に関しても開発提案ができるのではないかと思われました。</a:t>
            </a:r>
            <a:endParaRPr lang="en-US" altLang="ja-JP" dirty="0"/>
          </a:p>
          <a:p>
            <a:endParaRPr kumimoji="1" lang="en-US" altLang="ja-JP" dirty="0"/>
          </a:p>
          <a:p>
            <a:endParaRPr kumimoji="1" lang="en-US" altLang="ja-JP" dirty="0"/>
          </a:p>
        </p:txBody>
      </p:sp>
    </p:spTree>
    <p:extLst>
      <p:ext uri="{BB962C8B-B14F-4D97-AF65-F5344CB8AC3E}">
        <p14:creationId xmlns:p14="http://schemas.microsoft.com/office/powerpoint/2010/main" val="2459496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DA651-2E6D-C3DB-93A3-CB6F4D6B99B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8EDCCF9-93AD-3FFD-249F-D53E8EE34FD2}"/>
              </a:ext>
            </a:extLst>
          </p:cNvPr>
          <p:cNvSpPr>
            <a:spLocks noGrp="1"/>
          </p:cNvSpPr>
          <p:nvPr>
            <p:ph type="title"/>
          </p:nvPr>
        </p:nvSpPr>
        <p:spPr/>
        <p:txBody>
          <a:bodyPr/>
          <a:lstStyle/>
          <a:p>
            <a:r>
              <a:rPr lang="ja-JP" altLang="en-US"/>
              <a:t>浜田</a:t>
            </a:r>
            <a:r>
              <a:rPr kumimoji="1" lang="ja-JP" altLang="en-US"/>
              <a:t>さん</a:t>
            </a:r>
          </a:p>
        </p:txBody>
      </p:sp>
      <p:sp>
        <p:nvSpPr>
          <p:cNvPr id="3" name="フッター プレースホルダー 2">
            <a:extLst>
              <a:ext uri="{FF2B5EF4-FFF2-40B4-BE49-F238E27FC236}">
                <a16:creationId xmlns:a16="http://schemas.microsoft.com/office/drawing/2014/main" id="{292B1F7E-6B86-5B71-A334-2BE9E653B19E}"/>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B438DCEB-54DC-B82C-8095-F8C3B6DB0E00}"/>
              </a:ext>
            </a:extLst>
          </p:cNvPr>
          <p:cNvSpPr>
            <a:spLocks noGrp="1"/>
          </p:cNvSpPr>
          <p:nvPr>
            <p:ph type="sldNum" sz="quarter" idx="12"/>
          </p:nvPr>
        </p:nvSpPr>
        <p:spPr/>
        <p:txBody>
          <a:bodyPr/>
          <a:lstStyle/>
          <a:p>
            <a:fld id="{F48F7E16-ADB4-B142-B332-263287BED0B0}" type="slidenum">
              <a:rPr lang="ja-JP" altLang="en-US" smtClean="0"/>
              <a:pPr/>
              <a:t>5</a:t>
            </a:fld>
            <a:endParaRPr lang="ja-JP" altLang="en-US" dirty="0"/>
          </a:p>
        </p:txBody>
      </p:sp>
      <p:sp>
        <p:nvSpPr>
          <p:cNvPr id="5" name="テキスト ボックス 4">
            <a:extLst>
              <a:ext uri="{FF2B5EF4-FFF2-40B4-BE49-F238E27FC236}">
                <a16:creationId xmlns:a16="http://schemas.microsoft.com/office/drawing/2014/main" id="{01C3BD3A-D0B0-7E89-B94D-F6107305BDB2}"/>
              </a:ext>
            </a:extLst>
          </p:cNvPr>
          <p:cNvSpPr txBox="1"/>
          <p:nvPr/>
        </p:nvSpPr>
        <p:spPr>
          <a:xfrm>
            <a:off x="822960" y="629920"/>
            <a:ext cx="4130040" cy="5078313"/>
          </a:xfrm>
          <a:prstGeom prst="rect">
            <a:avLst/>
          </a:prstGeom>
          <a:noFill/>
        </p:spPr>
        <p:txBody>
          <a:bodyPr wrap="square" rtlCol="0">
            <a:spAutoFit/>
          </a:bodyPr>
          <a:lstStyle/>
          <a:p>
            <a:r>
              <a:rPr kumimoji="1" lang="ja-JP" altLang="en-US"/>
              <a:t>ユーザー評価系</a:t>
            </a:r>
            <a:endParaRPr kumimoji="1" lang="en-US" altLang="ja-JP" dirty="0"/>
          </a:p>
          <a:p>
            <a:r>
              <a:rPr lang="ja-JP" altLang="en-US"/>
              <a:t>◯ガラスインターポーザ用層間絶縁膜。</a:t>
            </a:r>
            <a:endParaRPr lang="en-US" altLang="ja-JP" dirty="0"/>
          </a:p>
          <a:p>
            <a:r>
              <a:rPr lang="ja-JP" altLang="en-US"/>
              <a:t>社内でできない部分があるということ（解像性）。これに対して</a:t>
            </a:r>
            <a:r>
              <a:rPr lang="en-US" altLang="ja-JP" dirty="0"/>
              <a:t>F</a:t>
            </a:r>
            <a:r>
              <a:rPr lang="ja-JP" altLang="en-US"/>
              <a:t>軸創出のためにどのような評価を追加するかを、ご検討いただきたかったです。</a:t>
            </a:r>
            <a:endParaRPr lang="en-US" altLang="ja-JP" dirty="0"/>
          </a:p>
          <a:p>
            <a:r>
              <a:rPr lang="ja-JP" altLang="en-US"/>
              <a:t>◯どういう評価を加えれば、</a:t>
            </a:r>
            <a:r>
              <a:rPr lang="en-US" altLang="ja-JP" dirty="0"/>
              <a:t>F</a:t>
            </a:r>
            <a:r>
              <a:rPr lang="ja-JP" altLang="en-US"/>
              <a:t>軸につながる評価ができるのかを特定してリードしていただくと良いと思います。</a:t>
            </a:r>
            <a:endParaRPr lang="en-US" altLang="ja-JP" dirty="0"/>
          </a:p>
          <a:p>
            <a:endParaRPr lang="en-US" altLang="ja-JP" dirty="0"/>
          </a:p>
          <a:p>
            <a:r>
              <a:rPr kumimoji="1" lang="ja-JP" altLang="en-US"/>
              <a:t>商談前準備</a:t>
            </a:r>
            <a:endParaRPr kumimoji="1" lang="en-US" altLang="ja-JP" dirty="0"/>
          </a:p>
          <a:p>
            <a:r>
              <a:rPr lang="ja-JP" altLang="en-US"/>
              <a:t>◯ハイブリッドメッキ、互応化学としての課題の解決策との</a:t>
            </a:r>
            <a:r>
              <a:rPr lang="en-US" altLang="ja-JP" dirty="0"/>
              <a:t>FB</a:t>
            </a:r>
            <a:r>
              <a:rPr lang="ja-JP" altLang="en-US"/>
              <a:t>、的確かと思いました。</a:t>
            </a:r>
            <a:endParaRPr lang="en-US" altLang="ja-JP" dirty="0"/>
          </a:p>
          <a:p>
            <a:r>
              <a:rPr lang="ja-JP" altLang="en-US"/>
              <a:t>◯まとめの</a:t>
            </a:r>
            <a:r>
              <a:rPr lang="en-US" altLang="ja-JP" dirty="0"/>
              <a:t>FB</a:t>
            </a:r>
            <a:r>
              <a:rPr lang="ja-JP" altLang="en-US"/>
              <a:t>についても的確と思いました。アライアンスは契約にしたほうが良いと思いますが、湯浅さんのこだわりもお有りかと思います。</a:t>
            </a:r>
            <a:endParaRPr lang="en-US" altLang="ja-JP" dirty="0"/>
          </a:p>
        </p:txBody>
      </p:sp>
      <p:sp>
        <p:nvSpPr>
          <p:cNvPr id="6" name="テキスト ボックス 5">
            <a:extLst>
              <a:ext uri="{FF2B5EF4-FFF2-40B4-BE49-F238E27FC236}">
                <a16:creationId xmlns:a16="http://schemas.microsoft.com/office/drawing/2014/main" id="{7AB11BFC-C339-B64B-81FB-1B2F393227B8}"/>
              </a:ext>
            </a:extLst>
          </p:cNvPr>
          <p:cNvSpPr txBox="1"/>
          <p:nvPr/>
        </p:nvSpPr>
        <p:spPr>
          <a:xfrm>
            <a:off x="4953000" y="629919"/>
            <a:ext cx="4130040" cy="2862322"/>
          </a:xfrm>
          <a:prstGeom prst="rect">
            <a:avLst/>
          </a:prstGeom>
          <a:noFill/>
        </p:spPr>
        <p:txBody>
          <a:bodyPr wrap="square" rtlCol="0">
            <a:spAutoFit/>
          </a:bodyPr>
          <a:lstStyle/>
          <a:p>
            <a:r>
              <a:rPr lang="ja-JP" altLang="en-US"/>
              <a:t>潜在課題発掘シート</a:t>
            </a:r>
            <a:endParaRPr lang="en-US" altLang="ja-JP" dirty="0"/>
          </a:p>
          <a:p>
            <a:r>
              <a:rPr lang="ja-JP" altLang="en-US"/>
              <a:t>◯今日ご発表いただいた内容に関して、的確かと思いました。湯浅さんのシート、優れていますね。</a:t>
            </a:r>
            <a:endParaRPr lang="en-US" altLang="ja-JP" dirty="0"/>
          </a:p>
          <a:p>
            <a:endParaRPr kumimoji="1" lang="en-US" altLang="ja-JP" dirty="0"/>
          </a:p>
          <a:p>
            <a:endParaRPr kumimoji="1" lang="en-US" altLang="ja-JP" dirty="0"/>
          </a:p>
          <a:p>
            <a:r>
              <a:rPr kumimoji="1" lang="ja-JP" altLang="en-US"/>
              <a:t>論点メモ：</a:t>
            </a:r>
            <a:endParaRPr kumimoji="1" lang="en-US" altLang="ja-JP" dirty="0"/>
          </a:p>
          <a:p>
            <a:r>
              <a:rPr lang="ja-JP" altLang="en-US"/>
              <a:t>◯効率か効果か</a:t>
            </a:r>
            <a:endParaRPr lang="en-US" altLang="ja-JP" dirty="0"/>
          </a:p>
          <a:p>
            <a:r>
              <a:rPr lang="ja-JP" altLang="en-US"/>
              <a:t>◯効果が出そうか、対象選定</a:t>
            </a:r>
            <a:endParaRPr lang="en-US" altLang="ja-JP" dirty="0"/>
          </a:p>
          <a:p>
            <a:r>
              <a:rPr lang="ja-JP" altLang="en-US"/>
              <a:t>◯専門部署か、営業か</a:t>
            </a:r>
            <a:endParaRPr lang="en-US" altLang="ja-JP" dirty="0"/>
          </a:p>
        </p:txBody>
      </p:sp>
    </p:spTree>
    <p:extLst>
      <p:ext uri="{BB962C8B-B14F-4D97-AF65-F5344CB8AC3E}">
        <p14:creationId xmlns:p14="http://schemas.microsoft.com/office/powerpoint/2010/main" val="2279350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05580-3577-679E-1C02-DEBBE5F8609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C4D4843-6768-A6E4-3767-157D32633318}"/>
              </a:ext>
            </a:extLst>
          </p:cNvPr>
          <p:cNvSpPr>
            <a:spLocks noGrp="1"/>
          </p:cNvSpPr>
          <p:nvPr>
            <p:ph type="title"/>
          </p:nvPr>
        </p:nvSpPr>
        <p:spPr/>
        <p:txBody>
          <a:bodyPr/>
          <a:lstStyle/>
          <a:p>
            <a:r>
              <a:rPr lang="ja-JP" altLang="en-US"/>
              <a:t>中田</a:t>
            </a:r>
            <a:r>
              <a:rPr kumimoji="1" lang="ja-JP" altLang="en-US"/>
              <a:t>さん</a:t>
            </a:r>
          </a:p>
        </p:txBody>
      </p:sp>
      <p:sp>
        <p:nvSpPr>
          <p:cNvPr id="3" name="フッター プレースホルダー 2">
            <a:extLst>
              <a:ext uri="{FF2B5EF4-FFF2-40B4-BE49-F238E27FC236}">
                <a16:creationId xmlns:a16="http://schemas.microsoft.com/office/drawing/2014/main" id="{2FA078D0-492E-ED22-4521-02C3A5947BF3}"/>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945D7E90-E07C-8F48-79F8-18E15F01C14D}"/>
              </a:ext>
            </a:extLst>
          </p:cNvPr>
          <p:cNvSpPr>
            <a:spLocks noGrp="1"/>
          </p:cNvSpPr>
          <p:nvPr>
            <p:ph type="sldNum" sz="quarter" idx="12"/>
          </p:nvPr>
        </p:nvSpPr>
        <p:spPr/>
        <p:txBody>
          <a:bodyPr/>
          <a:lstStyle/>
          <a:p>
            <a:fld id="{F48F7E16-ADB4-B142-B332-263287BED0B0}" type="slidenum">
              <a:rPr lang="ja-JP" altLang="en-US" smtClean="0"/>
              <a:pPr/>
              <a:t>6</a:t>
            </a:fld>
            <a:endParaRPr lang="ja-JP" altLang="en-US" dirty="0"/>
          </a:p>
        </p:txBody>
      </p:sp>
      <p:sp>
        <p:nvSpPr>
          <p:cNvPr id="5" name="テキスト ボックス 4">
            <a:extLst>
              <a:ext uri="{FF2B5EF4-FFF2-40B4-BE49-F238E27FC236}">
                <a16:creationId xmlns:a16="http://schemas.microsoft.com/office/drawing/2014/main" id="{D5A45BAB-7659-E9A3-6D24-A734B49C517F}"/>
              </a:ext>
            </a:extLst>
          </p:cNvPr>
          <p:cNvSpPr txBox="1"/>
          <p:nvPr/>
        </p:nvSpPr>
        <p:spPr>
          <a:xfrm>
            <a:off x="822960" y="629920"/>
            <a:ext cx="4130040" cy="5632311"/>
          </a:xfrm>
          <a:prstGeom prst="rect">
            <a:avLst/>
          </a:prstGeom>
          <a:noFill/>
        </p:spPr>
        <p:txBody>
          <a:bodyPr wrap="square" rtlCol="0">
            <a:spAutoFit/>
          </a:bodyPr>
          <a:lstStyle/>
          <a:p>
            <a:r>
              <a:rPr kumimoji="1" lang="ja-JP" altLang="en-US"/>
              <a:t>ユーザー評価系</a:t>
            </a:r>
            <a:endParaRPr kumimoji="1" lang="en-US" altLang="ja-JP" dirty="0"/>
          </a:p>
          <a:p>
            <a:r>
              <a:rPr lang="ja-JP" altLang="en-US"/>
              <a:t>◯大変お疲れ様でした。</a:t>
            </a:r>
            <a:endParaRPr lang="en-US" altLang="ja-JP" dirty="0"/>
          </a:p>
          <a:p>
            <a:r>
              <a:rPr lang="ja-JP" altLang="en-US"/>
              <a:t>◯他社の評価に追いつくように評価をしようとしているということ。お客様の特許を読むことで焼成特性を把握し、リードするような活動につなげていただくと良いと思います。</a:t>
            </a:r>
            <a:endParaRPr lang="en-US" altLang="ja-JP" dirty="0"/>
          </a:p>
          <a:p>
            <a:endParaRPr kumimoji="1" lang="en-US" altLang="ja-JP" dirty="0"/>
          </a:p>
          <a:p>
            <a:r>
              <a:rPr kumimoji="1" lang="ja-JP" altLang="en-US"/>
              <a:t>商談前準備</a:t>
            </a:r>
            <a:endParaRPr kumimoji="1" lang="en-US" altLang="ja-JP" dirty="0"/>
          </a:p>
          <a:p>
            <a:r>
              <a:rPr lang="ja-JP" altLang="en-US"/>
              <a:t>◯糸引しないアクリル樹脂、大変お疲れ様でした。</a:t>
            </a:r>
            <a:endParaRPr lang="en-US" altLang="ja-JP" dirty="0"/>
          </a:p>
          <a:p>
            <a:r>
              <a:rPr lang="ja-JP" altLang="en-US"/>
              <a:t>◯糸引きと印刷性の関係が見えてこないということ、商談前準備の前段階かと思いました。大変お疲れ様す。</a:t>
            </a:r>
            <a:endParaRPr lang="en-US" altLang="ja-JP" dirty="0"/>
          </a:p>
          <a:p>
            <a:endParaRPr lang="en-US" altLang="ja-JP" dirty="0"/>
          </a:p>
          <a:p>
            <a:r>
              <a:rPr lang="ja-JP" altLang="en-US"/>
              <a:t>潜在課題発掘シート</a:t>
            </a:r>
            <a:endParaRPr lang="en-US" altLang="ja-JP" dirty="0"/>
          </a:p>
          <a:p>
            <a:r>
              <a:rPr lang="ja-JP" altLang="en-US"/>
              <a:t>◯</a:t>
            </a:r>
            <a:r>
              <a:rPr lang="en-US" altLang="ja-JP" dirty="0"/>
              <a:t>F</a:t>
            </a:r>
            <a:r>
              <a:rPr lang="ja-JP" altLang="en-US"/>
              <a:t>軸とは感じられないということ、的確な指摘でとても良いと思いました。一貫性がないのがもったいないというところですかね。</a:t>
            </a:r>
            <a:endParaRPr lang="en-US" altLang="ja-JP" dirty="0"/>
          </a:p>
        </p:txBody>
      </p:sp>
      <p:sp>
        <p:nvSpPr>
          <p:cNvPr id="6" name="テキスト ボックス 5">
            <a:extLst>
              <a:ext uri="{FF2B5EF4-FFF2-40B4-BE49-F238E27FC236}">
                <a16:creationId xmlns:a16="http://schemas.microsoft.com/office/drawing/2014/main" id="{B23C8FA7-BC25-9133-94DA-810E8896A98C}"/>
              </a:ext>
            </a:extLst>
          </p:cNvPr>
          <p:cNvSpPr txBox="1"/>
          <p:nvPr/>
        </p:nvSpPr>
        <p:spPr>
          <a:xfrm>
            <a:off x="4953000" y="629919"/>
            <a:ext cx="4130040" cy="2585323"/>
          </a:xfrm>
          <a:prstGeom prst="rect">
            <a:avLst/>
          </a:prstGeom>
          <a:noFill/>
        </p:spPr>
        <p:txBody>
          <a:bodyPr wrap="square" rtlCol="0">
            <a:spAutoFit/>
          </a:bodyPr>
          <a:lstStyle/>
          <a:p>
            <a:r>
              <a:rPr lang="ja-JP" altLang="en-US"/>
              <a:t>必要性</a:t>
            </a:r>
            <a:endParaRPr lang="en-US" altLang="ja-JP" dirty="0"/>
          </a:p>
          <a:p>
            <a:r>
              <a:rPr lang="ja-JP" altLang="en-US"/>
              <a:t>◯下調べする意識が持てるものの、面倒くさそうだということ。</a:t>
            </a:r>
            <a:endParaRPr lang="en-US" altLang="ja-JP" dirty="0"/>
          </a:p>
          <a:p>
            <a:r>
              <a:rPr lang="ja-JP" altLang="en-US"/>
              <a:t>◯一つの資料としてまとめることを繰り返すことで部下の意識・理解度。考え方が必要ということ。</a:t>
            </a:r>
            <a:endParaRPr kumimoji="1" lang="en-US" altLang="ja-JP" dirty="0"/>
          </a:p>
          <a:p>
            <a:r>
              <a:rPr kumimoji="1" lang="ja-JP" altLang="en-US"/>
              <a:t>◯ハードルを下げてでも全員で実施したほうが良いということでした、的確な総括かと思いました。</a:t>
            </a:r>
          </a:p>
        </p:txBody>
      </p:sp>
    </p:spTree>
    <p:extLst>
      <p:ext uri="{BB962C8B-B14F-4D97-AF65-F5344CB8AC3E}">
        <p14:creationId xmlns:p14="http://schemas.microsoft.com/office/powerpoint/2010/main" val="2614628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C8830-769A-BC00-B5A7-65205833BFB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0BA06DE-32C5-4131-7393-B7BEF9408633}"/>
              </a:ext>
            </a:extLst>
          </p:cNvPr>
          <p:cNvSpPr>
            <a:spLocks noGrp="1"/>
          </p:cNvSpPr>
          <p:nvPr>
            <p:ph type="title"/>
          </p:nvPr>
        </p:nvSpPr>
        <p:spPr/>
        <p:txBody>
          <a:bodyPr/>
          <a:lstStyle/>
          <a:p>
            <a:r>
              <a:rPr lang="ja-JP" altLang="en-US"/>
              <a:t>玉井</a:t>
            </a:r>
            <a:r>
              <a:rPr kumimoji="1" lang="ja-JP" altLang="en-US"/>
              <a:t>さん</a:t>
            </a:r>
          </a:p>
        </p:txBody>
      </p:sp>
      <p:sp>
        <p:nvSpPr>
          <p:cNvPr id="3" name="フッター プレースホルダー 2">
            <a:extLst>
              <a:ext uri="{FF2B5EF4-FFF2-40B4-BE49-F238E27FC236}">
                <a16:creationId xmlns:a16="http://schemas.microsoft.com/office/drawing/2014/main" id="{A8F33631-120B-C86C-3CA3-408F55A80A7E}"/>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92311C2B-03B3-B54A-89B3-09CE973A4EC8}"/>
              </a:ext>
            </a:extLst>
          </p:cNvPr>
          <p:cNvSpPr>
            <a:spLocks noGrp="1"/>
          </p:cNvSpPr>
          <p:nvPr>
            <p:ph type="sldNum" sz="quarter" idx="12"/>
          </p:nvPr>
        </p:nvSpPr>
        <p:spPr/>
        <p:txBody>
          <a:bodyPr/>
          <a:lstStyle/>
          <a:p>
            <a:fld id="{F48F7E16-ADB4-B142-B332-263287BED0B0}" type="slidenum">
              <a:rPr lang="ja-JP" altLang="en-US" smtClean="0"/>
              <a:pPr/>
              <a:t>7</a:t>
            </a:fld>
            <a:endParaRPr lang="ja-JP" altLang="en-US" dirty="0"/>
          </a:p>
        </p:txBody>
      </p:sp>
      <p:sp>
        <p:nvSpPr>
          <p:cNvPr id="5" name="テキスト ボックス 4">
            <a:extLst>
              <a:ext uri="{FF2B5EF4-FFF2-40B4-BE49-F238E27FC236}">
                <a16:creationId xmlns:a16="http://schemas.microsoft.com/office/drawing/2014/main" id="{E566BBE6-F39E-61EE-F01F-A68D2BF1B519}"/>
              </a:ext>
            </a:extLst>
          </p:cNvPr>
          <p:cNvSpPr txBox="1"/>
          <p:nvPr/>
        </p:nvSpPr>
        <p:spPr>
          <a:xfrm>
            <a:off x="822960" y="629920"/>
            <a:ext cx="4130040" cy="3693319"/>
          </a:xfrm>
          <a:prstGeom prst="rect">
            <a:avLst/>
          </a:prstGeom>
          <a:noFill/>
        </p:spPr>
        <p:txBody>
          <a:bodyPr wrap="square" rtlCol="0">
            <a:spAutoFit/>
          </a:bodyPr>
          <a:lstStyle/>
          <a:p>
            <a:r>
              <a:rPr kumimoji="1" lang="ja-JP" altLang="en-US"/>
              <a:t>ユーザー評価系</a:t>
            </a:r>
            <a:endParaRPr kumimoji="1" lang="en-US" altLang="ja-JP" dirty="0"/>
          </a:p>
          <a:p>
            <a:r>
              <a:rPr lang="ja-JP" altLang="en-US"/>
              <a:t>◯特許を調べてみた結果、とてもよいと思いました。</a:t>
            </a:r>
            <a:endParaRPr lang="en-US" altLang="ja-JP" dirty="0"/>
          </a:p>
          <a:p>
            <a:r>
              <a:rPr lang="ja-JP" altLang="en-US"/>
              <a:t>◯フィルムへのコンバーター技術がないということ、追いつくための施策かと思いました。良いと思います。まずは追いついてから、ということですね。</a:t>
            </a:r>
            <a:r>
              <a:rPr lang="en-US" altLang="ja-JP" dirty="0"/>
              <a:t>F</a:t>
            </a:r>
            <a:r>
              <a:rPr lang="ja-JP" altLang="en-US"/>
              <a:t>軸につながるような活動になることを期待します。</a:t>
            </a:r>
            <a:endParaRPr lang="en-US" altLang="ja-JP" dirty="0"/>
          </a:p>
          <a:p>
            <a:endParaRPr lang="en-US" altLang="ja-JP" dirty="0"/>
          </a:p>
          <a:p>
            <a:r>
              <a:rPr kumimoji="1" lang="ja-JP" altLang="en-US"/>
              <a:t>商談前準備</a:t>
            </a:r>
            <a:endParaRPr kumimoji="1" lang="en-US" altLang="ja-JP" dirty="0"/>
          </a:p>
          <a:p>
            <a:r>
              <a:rPr lang="ja-JP" altLang="en-US"/>
              <a:t>◯商談前準備シート、前提知識の位置付けということ。</a:t>
            </a:r>
            <a:endParaRPr lang="en-US" altLang="ja-JP" dirty="0"/>
          </a:p>
        </p:txBody>
      </p:sp>
      <p:sp>
        <p:nvSpPr>
          <p:cNvPr id="6" name="テキスト ボックス 5">
            <a:extLst>
              <a:ext uri="{FF2B5EF4-FFF2-40B4-BE49-F238E27FC236}">
                <a16:creationId xmlns:a16="http://schemas.microsoft.com/office/drawing/2014/main" id="{ED6427EE-A06B-827E-FFB6-34C1471AEC13}"/>
              </a:ext>
            </a:extLst>
          </p:cNvPr>
          <p:cNvSpPr txBox="1"/>
          <p:nvPr/>
        </p:nvSpPr>
        <p:spPr>
          <a:xfrm>
            <a:off x="4953000" y="629919"/>
            <a:ext cx="4130040" cy="3416320"/>
          </a:xfrm>
          <a:prstGeom prst="rect">
            <a:avLst/>
          </a:prstGeom>
          <a:noFill/>
        </p:spPr>
        <p:txBody>
          <a:bodyPr wrap="square" rtlCol="0">
            <a:spAutoFit/>
          </a:bodyPr>
          <a:lstStyle/>
          <a:p>
            <a:r>
              <a:rPr lang="ja-JP" altLang="en-US"/>
              <a:t>潜在課題発掘シート</a:t>
            </a:r>
            <a:endParaRPr lang="en-US" altLang="ja-JP" dirty="0"/>
          </a:p>
          <a:p>
            <a:r>
              <a:rPr lang="ja-JP" altLang="en-US"/>
              <a:t>◯フィルムラミネートの投資が必要ということに気づかせていただいたということ、とても良いと思いました。</a:t>
            </a:r>
            <a:endParaRPr lang="en-US" altLang="ja-JP" dirty="0"/>
          </a:p>
          <a:p>
            <a:r>
              <a:rPr kumimoji="1" lang="ja-JP" altLang="en-US"/>
              <a:t>◯ネガのドライからの代替ということ、非常によいフィードバックかと感じました。</a:t>
            </a:r>
            <a:endParaRPr kumimoji="1" lang="en-US" altLang="ja-JP" dirty="0"/>
          </a:p>
          <a:p>
            <a:endParaRPr kumimoji="1" lang="en-US" altLang="ja-JP" dirty="0"/>
          </a:p>
          <a:p>
            <a:r>
              <a:rPr lang="ja-JP" altLang="en-US"/>
              <a:t>感触</a:t>
            </a:r>
            <a:endParaRPr lang="en-US" altLang="ja-JP" dirty="0"/>
          </a:p>
          <a:p>
            <a:r>
              <a:rPr lang="ja-JP" altLang="en-US"/>
              <a:t>◯部下の納得が得られるか、わからないということ。効果性を実際に確かめるしかないですね。</a:t>
            </a:r>
            <a:endParaRPr lang="en-US" altLang="ja-JP" dirty="0"/>
          </a:p>
        </p:txBody>
      </p:sp>
    </p:spTree>
    <p:extLst>
      <p:ext uri="{BB962C8B-B14F-4D97-AF65-F5344CB8AC3E}">
        <p14:creationId xmlns:p14="http://schemas.microsoft.com/office/powerpoint/2010/main" val="4194660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1660C-291D-4C6E-8420-8F6C267E0C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5E843CE-D9D3-9D62-9482-81A8E5803809}"/>
              </a:ext>
            </a:extLst>
          </p:cNvPr>
          <p:cNvSpPr>
            <a:spLocks noGrp="1"/>
          </p:cNvSpPr>
          <p:nvPr>
            <p:ph type="title"/>
          </p:nvPr>
        </p:nvSpPr>
        <p:spPr/>
        <p:txBody>
          <a:bodyPr/>
          <a:lstStyle/>
          <a:p>
            <a:r>
              <a:rPr kumimoji="1" lang="ja-JP" altLang="en-US"/>
              <a:t>マスダさん</a:t>
            </a:r>
          </a:p>
        </p:txBody>
      </p:sp>
      <p:sp>
        <p:nvSpPr>
          <p:cNvPr id="3" name="フッター プレースホルダー 2">
            <a:extLst>
              <a:ext uri="{FF2B5EF4-FFF2-40B4-BE49-F238E27FC236}">
                <a16:creationId xmlns:a16="http://schemas.microsoft.com/office/drawing/2014/main" id="{B63C903B-0F7F-E1DA-8C72-B37759557C98}"/>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D21F861A-61E1-A5F0-FEB7-4A978E1ACC01}"/>
              </a:ext>
            </a:extLst>
          </p:cNvPr>
          <p:cNvSpPr>
            <a:spLocks noGrp="1"/>
          </p:cNvSpPr>
          <p:nvPr>
            <p:ph type="sldNum" sz="quarter" idx="12"/>
          </p:nvPr>
        </p:nvSpPr>
        <p:spPr/>
        <p:txBody>
          <a:bodyPr/>
          <a:lstStyle/>
          <a:p>
            <a:fld id="{F48F7E16-ADB4-B142-B332-263287BED0B0}" type="slidenum">
              <a:rPr lang="ja-JP" altLang="en-US" smtClean="0"/>
              <a:pPr/>
              <a:t>8</a:t>
            </a:fld>
            <a:endParaRPr lang="ja-JP" altLang="en-US" dirty="0"/>
          </a:p>
        </p:txBody>
      </p:sp>
      <p:sp>
        <p:nvSpPr>
          <p:cNvPr id="5" name="テキスト ボックス 4">
            <a:extLst>
              <a:ext uri="{FF2B5EF4-FFF2-40B4-BE49-F238E27FC236}">
                <a16:creationId xmlns:a16="http://schemas.microsoft.com/office/drawing/2014/main" id="{776D2BCA-9239-24DF-5A57-101D16845743}"/>
              </a:ext>
            </a:extLst>
          </p:cNvPr>
          <p:cNvSpPr txBox="1"/>
          <p:nvPr/>
        </p:nvSpPr>
        <p:spPr>
          <a:xfrm>
            <a:off x="822960" y="629920"/>
            <a:ext cx="4130040" cy="4524315"/>
          </a:xfrm>
          <a:prstGeom prst="rect">
            <a:avLst/>
          </a:prstGeom>
          <a:noFill/>
        </p:spPr>
        <p:txBody>
          <a:bodyPr wrap="square" rtlCol="0">
            <a:spAutoFit/>
          </a:bodyPr>
          <a:lstStyle/>
          <a:p>
            <a:r>
              <a:rPr kumimoji="1" lang="ja-JP" altLang="en-US"/>
              <a:t>ユーザー評価系</a:t>
            </a:r>
            <a:endParaRPr kumimoji="1" lang="en-US" altLang="ja-JP" dirty="0"/>
          </a:p>
          <a:p>
            <a:r>
              <a:rPr lang="ja-JP" altLang="en-US"/>
              <a:t>◯ぬめりを感じさせずに、ということであれば、「ぬめり制御技術」をアピールしてはどうかと思いました。</a:t>
            </a:r>
            <a:endParaRPr lang="en-US" altLang="ja-JP" dirty="0"/>
          </a:p>
          <a:p>
            <a:r>
              <a:rPr lang="ja-JP" altLang="en-US"/>
              <a:t>◯ぬめりが良くも悪くもあるということですので、制御することで</a:t>
            </a:r>
            <a:r>
              <a:rPr lang="en-US" altLang="ja-JP" dirty="0"/>
              <a:t>F</a:t>
            </a:r>
            <a:r>
              <a:rPr lang="ja-JP" altLang="en-US"/>
              <a:t>軸になるのだろうと思われます。</a:t>
            </a:r>
            <a:endParaRPr lang="en-US" altLang="ja-JP" dirty="0"/>
          </a:p>
          <a:p>
            <a:r>
              <a:rPr lang="ja-JP" altLang="en-US"/>
              <a:t>◯感触の欄で「自力で再現」ということ、ぬめりを制御することができますよ、という提案で</a:t>
            </a:r>
            <a:r>
              <a:rPr lang="en-US" altLang="ja-JP" dirty="0"/>
              <a:t>F</a:t>
            </a:r>
            <a:r>
              <a:rPr lang="ja-JP" altLang="en-US"/>
              <a:t>軸をとることをオススメしたいと思いますし。そのための参考処方を事前準備しておくことが</a:t>
            </a:r>
            <a:r>
              <a:rPr lang="en-US" altLang="ja-JP" dirty="0"/>
              <a:t>F</a:t>
            </a:r>
            <a:r>
              <a:rPr lang="ja-JP" altLang="en-US"/>
              <a:t>軸につながるのかもしれませんね。</a:t>
            </a:r>
            <a:endParaRPr lang="en-US" altLang="ja-JP" dirty="0"/>
          </a:p>
          <a:p>
            <a:endParaRPr kumimoji="1" lang="en-US" altLang="ja-JP" dirty="0"/>
          </a:p>
          <a:p>
            <a:r>
              <a:rPr kumimoji="1" lang="ja-JP" altLang="en-US"/>
              <a:t>商談前準備</a:t>
            </a:r>
            <a:endParaRPr kumimoji="1" lang="en-US" altLang="ja-JP" dirty="0"/>
          </a:p>
          <a:p>
            <a:r>
              <a:rPr lang="ja-JP" altLang="en-US"/>
              <a:t>◯</a:t>
            </a:r>
            <a:r>
              <a:rPr lang="en-US" altLang="ja-JP" dirty="0"/>
              <a:t>FB</a:t>
            </a:r>
            <a:r>
              <a:rPr lang="ja-JP" altLang="en-US"/>
              <a:t>、良いと思います。</a:t>
            </a:r>
            <a:endParaRPr lang="en-US" altLang="ja-JP" dirty="0"/>
          </a:p>
        </p:txBody>
      </p:sp>
      <p:sp>
        <p:nvSpPr>
          <p:cNvPr id="6" name="テキスト ボックス 5">
            <a:extLst>
              <a:ext uri="{FF2B5EF4-FFF2-40B4-BE49-F238E27FC236}">
                <a16:creationId xmlns:a16="http://schemas.microsoft.com/office/drawing/2014/main" id="{F93F2718-2068-3693-3F8E-7FC3FD76D9AE}"/>
              </a:ext>
            </a:extLst>
          </p:cNvPr>
          <p:cNvSpPr txBox="1"/>
          <p:nvPr/>
        </p:nvSpPr>
        <p:spPr>
          <a:xfrm>
            <a:off x="4953000" y="629919"/>
            <a:ext cx="4130040" cy="1754326"/>
          </a:xfrm>
          <a:prstGeom prst="rect">
            <a:avLst/>
          </a:prstGeom>
          <a:noFill/>
        </p:spPr>
        <p:txBody>
          <a:bodyPr wrap="square" rtlCol="0">
            <a:spAutoFit/>
          </a:bodyPr>
          <a:lstStyle/>
          <a:p>
            <a:r>
              <a:rPr lang="ja-JP" altLang="en-US"/>
              <a:t>潜在課題発掘シート</a:t>
            </a:r>
            <a:endParaRPr lang="en-US" altLang="ja-JP" dirty="0"/>
          </a:p>
          <a:p>
            <a:r>
              <a:rPr lang="ja-JP" altLang="en-US"/>
              <a:t>◯</a:t>
            </a:r>
            <a:r>
              <a:rPr lang="en-US" altLang="ja-JP" dirty="0"/>
              <a:t>FB</a:t>
            </a:r>
            <a:r>
              <a:rPr lang="ja-JP" altLang="en-US"/>
              <a:t>、良いと思います。</a:t>
            </a:r>
            <a:endParaRPr kumimoji="1" lang="en-US" altLang="ja-JP" dirty="0"/>
          </a:p>
          <a:p>
            <a:endParaRPr kumimoji="1" lang="en-US" altLang="ja-JP" dirty="0"/>
          </a:p>
          <a:p>
            <a:r>
              <a:rPr lang="ja-JP" altLang="en-US"/>
              <a:t>感触</a:t>
            </a:r>
            <a:endParaRPr kumimoji="1" lang="en-US" altLang="ja-JP" dirty="0"/>
          </a:p>
          <a:p>
            <a:r>
              <a:rPr lang="ja-JP" altLang="en-US"/>
              <a:t>◯自力で再現できる、というのが非常に重要ですよね。完全に同意します。</a:t>
            </a:r>
            <a:endParaRPr kumimoji="1" lang="ja-JP" altLang="en-US"/>
          </a:p>
        </p:txBody>
      </p:sp>
    </p:spTree>
    <p:extLst>
      <p:ext uri="{BB962C8B-B14F-4D97-AF65-F5344CB8AC3E}">
        <p14:creationId xmlns:p14="http://schemas.microsoft.com/office/powerpoint/2010/main" val="1789325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9C1A-37F3-52ED-2C14-CD8876BC90B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BF9CD14-1AC7-9A46-F74C-6AF4CF2BA8DC}"/>
              </a:ext>
            </a:extLst>
          </p:cNvPr>
          <p:cNvSpPr>
            <a:spLocks noGrp="1"/>
          </p:cNvSpPr>
          <p:nvPr>
            <p:ph type="title"/>
          </p:nvPr>
        </p:nvSpPr>
        <p:spPr/>
        <p:txBody>
          <a:bodyPr/>
          <a:lstStyle/>
          <a:p>
            <a:r>
              <a:rPr lang="ja-JP" altLang="en-US"/>
              <a:t>坂下</a:t>
            </a:r>
            <a:r>
              <a:rPr kumimoji="1" lang="ja-JP" altLang="en-US"/>
              <a:t>さん</a:t>
            </a:r>
          </a:p>
        </p:txBody>
      </p:sp>
      <p:sp>
        <p:nvSpPr>
          <p:cNvPr id="3" name="フッター プレースホルダー 2">
            <a:extLst>
              <a:ext uri="{FF2B5EF4-FFF2-40B4-BE49-F238E27FC236}">
                <a16:creationId xmlns:a16="http://schemas.microsoft.com/office/drawing/2014/main" id="{258BD814-7BAD-25BF-5BE0-7532CF84A5E3}"/>
              </a:ext>
            </a:extLst>
          </p:cNvPr>
          <p:cNvSpPr>
            <a:spLocks noGrp="1"/>
          </p:cNvSpPr>
          <p:nvPr>
            <p:ph type="ftr" sz="quarter" idx="11"/>
          </p:nvPr>
        </p:nvSpPr>
        <p:spPr/>
        <p:txBody>
          <a:bodyPr/>
          <a:lstStyle/>
          <a:p>
            <a:r>
              <a:rPr lang="ja-JP" altLang="en-US"/>
              <a:t>許可のない複製（電子化含む）は著作権法で禁止されています。</a:t>
            </a:r>
            <a:r>
              <a:rPr lang="en-US" altLang="ja-JP"/>
              <a:t>© JOSUI INC.</a:t>
            </a:r>
            <a:endParaRPr lang="ja-JP" altLang="en-US" dirty="0"/>
          </a:p>
        </p:txBody>
      </p:sp>
      <p:sp>
        <p:nvSpPr>
          <p:cNvPr id="4" name="スライド番号プレースホルダー 3">
            <a:extLst>
              <a:ext uri="{FF2B5EF4-FFF2-40B4-BE49-F238E27FC236}">
                <a16:creationId xmlns:a16="http://schemas.microsoft.com/office/drawing/2014/main" id="{5109EDAD-C07F-4679-7182-61F76CAC7A18}"/>
              </a:ext>
            </a:extLst>
          </p:cNvPr>
          <p:cNvSpPr>
            <a:spLocks noGrp="1"/>
          </p:cNvSpPr>
          <p:nvPr>
            <p:ph type="sldNum" sz="quarter" idx="12"/>
          </p:nvPr>
        </p:nvSpPr>
        <p:spPr/>
        <p:txBody>
          <a:bodyPr/>
          <a:lstStyle/>
          <a:p>
            <a:fld id="{F48F7E16-ADB4-B142-B332-263287BED0B0}" type="slidenum">
              <a:rPr lang="ja-JP" altLang="en-US" smtClean="0"/>
              <a:pPr/>
              <a:t>9</a:t>
            </a:fld>
            <a:endParaRPr lang="ja-JP" altLang="en-US" dirty="0"/>
          </a:p>
        </p:txBody>
      </p:sp>
      <p:sp>
        <p:nvSpPr>
          <p:cNvPr id="5" name="テキスト ボックス 4">
            <a:extLst>
              <a:ext uri="{FF2B5EF4-FFF2-40B4-BE49-F238E27FC236}">
                <a16:creationId xmlns:a16="http://schemas.microsoft.com/office/drawing/2014/main" id="{8A1BCBF1-C2F5-41D3-8105-11180F5D69DB}"/>
              </a:ext>
            </a:extLst>
          </p:cNvPr>
          <p:cNvSpPr txBox="1"/>
          <p:nvPr/>
        </p:nvSpPr>
        <p:spPr>
          <a:xfrm>
            <a:off x="822960" y="629920"/>
            <a:ext cx="4130040" cy="3970318"/>
          </a:xfrm>
          <a:prstGeom prst="rect">
            <a:avLst/>
          </a:prstGeom>
          <a:noFill/>
        </p:spPr>
        <p:txBody>
          <a:bodyPr wrap="square" rtlCol="0">
            <a:spAutoFit/>
          </a:bodyPr>
          <a:lstStyle/>
          <a:p>
            <a:r>
              <a:rPr kumimoji="1" lang="ja-JP" altLang="en-US"/>
              <a:t>ユーザー評価系</a:t>
            </a:r>
            <a:endParaRPr kumimoji="1" lang="en-US" altLang="ja-JP" dirty="0"/>
          </a:p>
          <a:p>
            <a:r>
              <a:rPr lang="ja-JP" altLang="en-US"/>
              <a:t>◯繊維サイジング材、競合の評価方法を確認、評価方法の相違点を確認、量産機での想定をしており優位性があるものの</a:t>
            </a:r>
            <a:r>
              <a:rPr lang="en-US" altLang="ja-JP" dirty="0"/>
              <a:t>F</a:t>
            </a:r>
            <a:r>
              <a:rPr lang="ja-JP" altLang="en-US"/>
              <a:t>軸にはならない、試験結果のバックデータが</a:t>
            </a:r>
            <a:r>
              <a:rPr lang="en-US" altLang="ja-JP" dirty="0"/>
              <a:t>F</a:t>
            </a:r>
            <a:r>
              <a:rPr lang="ja-JP" altLang="en-US"/>
              <a:t>軸との評価、良いと思いました。</a:t>
            </a:r>
            <a:endParaRPr lang="en-US" altLang="ja-JP" dirty="0"/>
          </a:p>
          <a:p>
            <a:endParaRPr kumimoji="1" lang="en-US" altLang="ja-JP" dirty="0"/>
          </a:p>
          <a:p>
            <a:r>
              <a:rPr kumimoji="1" lang="ja-JP" altLang="en-US"/>
              <a:t>商談前準備</a:t>
            </a:r>
            <a:endParaRPr kumimoji="1" lang="en-US" altLang="ja-JP" dirty="0"/>
          </a:p>
          <a:p>
            <a:r>
              <a:rPr lang="ja-JP" altLang="en-US"/>
              <a:t>◯</a:t>
            </a:r>
            <a:r>
              <a:rPr lang="en-US" altLang="ja-JP" dirty="0"/>
              <a:t>FB</a:t>
            </a:r>
            <a:r>
              <a:rPr lang="ja-JP" altLang="en-US"/>
              <a:t>、よく見られていると思いました。とても良い</a:t>
            </a:r>
            <a:r>
              <a:rPr lang="en-US" altLang="ja-JP" dirty="0"/>
              <a:t>FB</a:t>
            </a:r>
            <a:r>
              <a:rPr lang="ja-JP" altLang="en-US"/>
              <a:t>がなされていると思います。</a:t>
            </a:r>
            <a:endParaRPr lang="en-US" altLang="ja-JP" dirty="0"/>
          </a:p>
          <a:p>
            <a:r>
              <a:rPr lang="ja-JP" altLang="en-US"/>
              <a:t>◯熱可塑との比較もするべきだということ、そのとおりですね。</a:t>
            </a:r>
            <a:endParaRPr lang="en-US" altLang="ja-JP" dirty="0"/>
          </a:p>
        </p:txBody>
      </p:sp>
      <p:sp>
        <p:nvSpPr>
          <p:cNvPr id="6" name="テキスト ボックス 5">
            <a:extLst>
              <a:ext uri="{FF2B5EF4-FFF2-40B4-BE49-F238E27FC236}">
                <a16:creationId xmlns:a16="http://schemas.microsoft.com/office/drawing/2014/main" id="{2C6EC039-37DF-1AB1-65FE-23F6B641A09B}"/>
              </a:ext>
            </a:extLst>
          </p:cNvPr>
          <p:cNvSpPr txBox="1"/>
          <p:nvPr/>
        </p:nvSpPr>
        <p:spPr>
          <a:xfrm>
            <a:off x="4953000" y="629919"/>
            <a:ext cx="4130040" cy="3139321"/>
          </a:xfrm>
          <a:prstGeom prst="rect">
            <a:avLst/>
          </a:prstGeom>
          <a:noFill/>
        </p:spPr>
        <p:txBody>
          <a:bodyPr wrap="square" rtlCol="0">
            <a:spAutoFit/>
          </a:bodyPr>
          <a:lstStyle/>
          <a:p>
            <a:r>
              <a:rPr lang="ja-JP" altLang="en-US"/>
              <a:t>潜在課題発掘シート</a:t>
            </a:r>
            <a:endParaRPr lang="en-US" altLang="ja-JP" dirty="0"/>
          </a:p>
          <a:p>
            <a:r>
              <a:rPr lang="ja-JP" altLang="en-US"/>
              <a:t>◯詳細に検討されており、とても良い</a:t>
            </a:r>
            <a:r>
              <a:rPr lang="en-US" altLang="ja-JP" dirty="0"/>
              <a:t>FB</a:t>
            </a:r>
            <a:r>
              <a:rPr lang="ja-JP" altLang="en-US"/>
              <a:t>をされていると思いました。分野や用途ごとの難易度など、的確なリードがされていると思います。</a:t>
            </a:r>
            <a:endParaRPr kumimoji="1" lang="en-US" altLang="ja-JP" dirty="0"/>
          </a:p>
          <a:p>
            <a:endParaRPr kumimoji="1" lang="en-US" altLang="ja-JP" dirty="0"/>
          </a:p>
          <a:p>
            <a:r>
              <a:rPr lang="ja-JP" altLang="en-US"/>
              <a:t>感触</a:t>
            </a:r>
            <a:endParaRPr kumimoji="1" lang="en-US" altLang="ja-JP" dirty="0"/>
          </a:p>
          <a:p>
            <a:r>
              <a:rPr lang="ja-JP" altLang="en-US"/>
              <a:t>◯全ての案件では時間がないということですね。１００％プレイヤーの現状では厳しいということですね。ご指摘の通りですね。良いと思います。</a:t>
            </a:r>
            <a:endParaRPr lang="en-US" altLang="ja-JP" dirty="0"/>
          </a:p>
        </p:txBody>
      </p:sp>
    </p:spTree>
    <p:extLst>
      <p:ext uri="{BB962C8B-B14F-4D97-AF65-F5344CB8AC3E}">
        <p14:creationId xmlns:p14="http://schemas.microsoft.com/office/powerpoint/2010/main" val="4056167411"/>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34122</TotalTime>
  <Words>3829</Words>
  <Application>Microsoft Macintosh PowerPoint</Application>
  <PresentationFormat>A4 210 x 297 mm</PresentationFormat>
  <Paragraphs>277</Paragraphs>
  <Slides>23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23</vt:i4>
      </vt:variant>
    </vt:vector>
  </HeadingPairs>
  <TitlesOfParts>
    <vt:vector size="28" baseType="lpstr">
      <vt:lpstr>メイリオ</vt:lpstr>
      <vt:lpstr>メイリオ</vt:lpstr>
      <vt:lpstr>Arial</vt:lpstr>
      <vt:lpstr>Calibri</vt:lpstr>
      <vt:lpstr>ホワイト</vt:lpstr>
      <vt:lpstr>互応化学工業株式会社  フィードバック</vt:lpstr>
      <vt:lpstr>本日のご発表者</vt:lpstr>
      <vt:lpstr>第４回目</vt:lpstr>
      <vt:lpstr>鈴木さん</vt:lpstr>
      <vt:lpstr>浜田さん</vt:lpstr>
      <vt:lpstr>中田さん</vt:lpstr>
      <vt:lpstr>玉井さん</vt:lpstr>
      <vt:lpstr>マスダさん</vt:lpstr>
      <vt:lpstr>坂下さん</vt:lpstr>
      <vt:lpstr>ルール等についてメモ（前田さん）</vt:lpstr>
      <vt:lpstr>第３回目</vt:lpstr>
      <vt:lpstr>森村さん（玉井さん）</vt:lpstr>
      <vt:lpstr>渡辺さん（中田さん）</vt:lpstr>
      <vt:lpstr>中さん（坂下さん）</vt:lpstr>
      <vt:lpstr>上西さん（鈴木さん）</vt:lpstr>
      <vt:lpstr>木下さん（マスダさん）</vt:lpstr>
      <vt:lpstr>第２回目</vt:lpstr>
      <vt:lpstr>木下さん</vt:lpstr>
      <vt:lpstr>上西さん</vt:lpstr>
      <vt:lpstr>中さん</vt:lpstr>
      <vt:lpstr>渡部さん</vt:lpstr>
      <vt:lpstr>湯浅さん</vt:lpstr>
      <vt:lpstr>森村さん</vt:lpstr>
    </vt:vector>
  </TitlesOfParts>
  <Manager/>
  <Company>JOSUI INC.</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nakamura daisuke</dc:creator>
  <cp:keywords/>
  <dc:description/>
  <cp:lastModifiedBy>XEBEC-Nakamura</cp:lastModifiedBy>
  <cp:revision>1788</cp:revision>
  <cp:lastPrinted>2022-05-22T08:37:03Z</cp:lastPrinted>
  <dcterms:created xsi:type="dcterms:W3CDTF">2013-05-29T04:50:50Z</dcterms:created>
  <dcterms:modified xsi:type="dcterms:W3CDTF">2025-01-22T07:49:04Z</dcterms:modified>
  <cp:category/>
</cp:coreProperties>
</file>