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7" r:id="rId2"/>
    <p:sldId id="2101" r:id="rId3"/>
    <p:sldId id="2106" r:id="rId4"/>
    <p:sldId id="2011" r:id="rId5"/>
    <p:sldId id="2013" r:id="rId6"/>
    <p:sldId id="2108" r:id="rId7"/>
    <p:sldId id="1160" r:id="rId8"/>
    <p:sldId id="1617" r:id="rId9"/>
    <p:sldId id="1618" r:id="rId10"/>
    <p:sldId id="1620" r:id="rId11"/>
    <p:sldId id="1719" r:id="rId12"/>
    <p:sldId id="2107" r:id="rId13"/>
    <p:sldId id="1760" r:id="rId14"/>
    <p:sldId id="639" r:id="rId15"/>
    <p:sldId id="1536" r:id="rId16"/>
    <p:sldId id="1609" r:id="rId17"/>
    <p:sldId id="640" r:id="rId18"/>
    <p:sldId id="1167" r:id="rId19"/>
    <p:sldId id="2111" r:id="rId20"/>
    <p:sldId id="2112" r:id="rId21"/>
    <p:sldId id="2109" r:id="rId22"/>
    <p:sldId id="1931" r:id="rId23"/>
    <p:sldId id="2110" r:id="rId24"/>
    <p:sldId id="1929" r:id="rId25"/>
    <p:sldId id="1930" r:id="rId26"/>
  </p:sldIdLst>
  <p:sldSz cx="9906000" cy="6858000" type="A4"/>
  <p:notesSz cx="6735763" cy="9866313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clrMru>
    <a:srgbClr val="BFBFBF"/>
    <a:srgbClr val="FFF9F3"/>
    <a:srgbClr val="FDF1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/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淡色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中間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間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中間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淡色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331" autoAdjust="0"/>
    <p:restoredTop sz="99831" autoAdjust="0"/>
  </p:normalViewPr>
  <p:slideViewPr>
    <p:cSldViewPr snapToGrid="0" snapToObjects="1">
      <p:cViewPr varScale="1">
        <p:scale>
          <a:sx n="139" d="100"/>
          <a:sy n="139" d="100"/>
        </p:scale>
        <p:origin x="184" y="18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528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8C364-0EFD-384D-A2C9-C3EDC5D1689C}" type="datetimeFigureOut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4DCA45-9B7B-5F4B-8B97-979AB62F16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60198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70F478-B637-A24B-8C53-7C398FC80430}" type="datetimeFigureOut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40EB45-CBA2-4B45-9E87-A539E1441B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07426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1789232"/>
            <a:ext cx="8420100" cy="491979"/>
          </a:xfrm>
        </p:spPr>
        <p:txBody>
          <a:bodyPr>
            <a:noAutofit/>
          </a:bodyPr>
          <a:lstStyle>
            <a:lvl1pPr algn="ctr">
              <a:defRPr sz="2800">
                <a:latin typeface="+mj-ea"/>
                <a:ea typeface="+mj-ea"/>
                <a:cs typeface="ヒラギノ角ゴ Pro W3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5260055"/>
            <a:ext cx="9906000" cy="520064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latin typeface="+mj-ea"/>
                <a:ea typeface="+mj-ea"/>
                <a:cs typeface="ヒラギノ角ゴ Pro W3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dirty="0"/>
              <a:t>マスター サブタイトルの書式設定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A9BC0B71-C2B6-448E-8946-DD9962B47FC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32781" y="2795233"/>
            <a:ext cx="1038013" cy="1302554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C1D077AA-BE27-3543-AB19-DABF7633A87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99840" y="4279112"/>
            <a:ext cx="2631440" cy="469900"/>
          </a:xfrm>
          <a:prstGeom prst="rect">
            <a:avLst/>
          </a:prstGeom>
        </p:spPr>
      </p:pic>
      <p:pic>
        <p:nvPicPr>
          <p:cNvPr id="8" name="図 7" descr="座る, テーブル, フロント, 光 が含まれている画像&#10;&#10;自動的に生成された説明">
            <a:extLst>
              <a:ext uri="{FF2B5EF4-FFF2-40B4-BE49-F238E27FC236}">
                <a16:creationId xmlns:a16="http://schemas.microsoft.com/office/drawing/2014/main" id="{7785756A-C7DC-F044-9C56-28773679C15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3200" y="4733445"/>
            <a:ext cx="2228401" cy="312162"/>
          </a:xfrm>
          <a:prstGeom prst="rect">
            <a:avLst/>
          </a:prstGeom>
        </p:spPr>
      </p:pic>
      <p:pic>
        <p:nvPicPr>
          <p:cNvPr id="11" name="図 10" descr="黒い背景と白い文字&#10;&#10;自動的に生成された説明">
            <a:extLst>
              <a:ext uri="{FF2B5EF4-FFF2-40B4-BE49-F238E27FC236}">
                <a16:creationId xmlns:a16="http://schemas.microsoft.com/office/drawing/2014/main" id="{B35652B3-FB15-E342-8241-0977EE9B2E6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89514" y="4199528"/>
            <a:ext cx="570807" cy="159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78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9F7B-8F5D-0248-9F76-541015BA3E63}" type="datetime1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許可のない複製（電子化含む）は著作権法で禁止されています。</a:t>
            </a:r>
            <a:r>
              <a:rPr kumimoji="1" lang="en-US" altLang="ja-JP"/>
              <a:t>© </a:t>
            </a:r>
            <a:r>
              <a:rPr kumimoji="1" lang="en" altLang="ja-JP"/>
              <a:t>JOSUI INC.</a:t>
            </a:r>
            <a:r>
              <a:rPr kumimoji="1" lang="ja-JP" altLang="en-US"/>
              <a:t>貴社のコンプライアンスにご注意下さい。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4656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67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67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155B-D30C-0840-AB25-81A8AF558B80}" type="datetime1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許可のない複製（電子化含む）は著作権法で禁止されています。</a:t>
            </a:r>
            <a:r>
              <a:rPr kumimoji="1" lang="en-US" altLang="ja-JP"/>
              <a:t>© </a:t>
            </a:r>
            <a:r>
              <a:rPr kumimoji="1" lang="en" altLang="ja-JP"/>
              <a:t>JOSUI INC.</a:t>
            </a:r>
            <a:r>
              <a:rPr kumimoji="1" lang="ja-JP" altLang="en-US"/>
              <a:t>貴社のコンプライアンスにご注意下さい。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6342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Page</a:t>
            </a:r>
            <a:fld id="{09B36143-1A22-4996-9A1E-DFCCED675A4F}" type="slidenum">
              <a:rPr lang="en-US" altLang="ja-JP" sz="1400"/>
              <a:pPr>
                <a:defRPr/>
              </a:pPr>
              <a:t>‹#›</a:t>
            </a:fld>
            <a:endParaRPr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225667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3550" y="29"/>
            <a:ext cx="8451850" cy="402653"/>
          </a:xfrm>
        </p:spPr>
        <p:txBody>
          <a:bodyPr>
            <a:normAutofit/>
          </a:bodyPr>
          <a:lstStyle>
            <a:lvl1pPr algn="l">
              <a:defRPr sz="1600">
                <a:latin typeface="Meiryo" charset="-128"/>
                <a:ea typeface="Meiryo" charset="-128"/>
                <a:cs typeface="Meiryo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0" y="6538941"/>
            <a:ext cx="2311400" cy="365125"/>
          </a:xfrm>
        </p:spPr>
        <p:txBody>
          <a:bodyPr/>
          <a:lstStyle>
            <a:lvl1pPr>
              <a:defRPr>
                <a:latin typeface="メイリオ"/>
                <a:ea typeface="メイリオ"/>
                <a:cs typeface="メイリオ"/>
              </a:defRPr>
            </a:lvl1pPr>
          </a:lstStyle>
          <a:p>
            <a:fld id="{5FA74F68-8430-5745-8AB4-3CFE72011D2D}" type="datetime1">
              <a:rPr lang="ja-JP" altLang="en-US" smtClean="0"/>
              <a:t>2024/12/11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-1" y="6538941"/>
            <a:ext cx="8245807" cy="316775"/>
          </a:xfrm>
        </p:spPr>
        <p:txBody>
          <a:bodyPr/>
          <a:lstStyle>
            <a:lvl1pPr algn="l">
              <a:defRPr sz="1050" b="0" i="0">
                <a:solidFill>
                  <a:schemeClr val="tx1"/>
                </a:solidFill>
                <a:latin typeface="Meiryo" charset="-128"/>
                <a:ea typeface="Meiryo" charset="-128"/>
                <a:cs typeface="Meiryo" charset="-128"/>
              </a:defRPr>
            </a:lvl1pPr>
          </a:lstStyle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</a:t>
            </a:r>
            <a:r>
              <a:rPr lang="en" altLang="ja-JP"/>
              <a:t>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594600" y="6538941"/>
            <a:ext cx="2311400" cy="316775"/>
          </a:xfrm>
        </p:spPr>
        <p:txBody>
          <a:bodyPr/>
          <a:lstStyle>
            <a:lvl1pPr algn="ctr">
              <a:defRPr sz="3600"/>
            </a:lvl1pPr>
          </a:lstStyle>
          <a:p>
            <a:fld id="{F48F7E16-ADB4-B142-B332-263287BED0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2F74365B-0322-42C4-998F-E478D86D70A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76603" y="23081"/>
            <a:ext cx="319308" cy="400685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schemeClr val="bg1">
                <a:lumMod val="85000"/>
                <a:alpha val="40000"/>
              </a:scheme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7C57B3D-45AD-D949-81C3-0671A428388B}"/>
              </a:ext>
            </a:extLst>
          </p:cNvPr>
          <p:cNvSpPr txBox="1"/>
          <p:nvPr userDrawn="1"/>
        </p:nvSpPr>
        <p:spPr>
          <a:xfrm>
            <a:off x="8334196" y="6169609"/>
            <a:ext cx="1575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CONFIDENTIAL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81DD3F33-CC4D-8B4E-BFF5-1BB36210748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45807" y="23081"/>
            <a:ext cx="1342693" cy="239766"/>
          </a:xfrm>
          <a:prstGeom prst="rect">
            <a:avLst/>
          </a:prstGeom>
        </p:spPr>
      </p:pic>
      <p:pic>
        <p:nvPicPr>
          <p:cNvPr id="12" name="図 11" descr="座る, テーブル, フロント, 光 が含まれている画像&#10;&#10;自動的に生成された説明">
            <a:extLst>
              <a:ext uri="{FF2B5EF4-FFF2-40B4-BE49-F238E27FC236}">
                <a16:creationId xmlns:a16="http://schemas.microsoft.com/office/drawing/2014/main" id="{D665D1D7-6823-8F4C-8246-A8D48021831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34196" y="223423"/>
            <a:ext cx="1162407" cy="162834"/>
          </a:xfrm>
          <a:prstGeom prst="rect">
            <a:avLst/>
          </a:prstGeom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675085C-5ED6-F945-A85C-01AD510E2BA4}"/>
              </a:ext>
            </a:extLst>
          </p:cNvPr>
          <p:cNvSpPr/>
          <p:nvPr userDrawn="1"/>
        </p:nvSpPr>
        <p:spPr>
          <a:xfrm>
            <a:off x="0" y="407079"/>
            <a:ext cx="9906000" cy="36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lumMod val="75000"/>
                </a:schemeClr>
              </a:gs>
              <a:gs pos="0">
                <a:schemeClr val="tx2">
                  <a:lumMod val="75000"/>
                </a:schemeClr>
              </a:gs>
              <a:gs pos="87000">
                <a:schemeClr val="tx2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8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2711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29"/>
            <a:ext cx="8420100" cy="1362075"/>
          </a:xfrm>
        </p:spPr>
        <p:txBody>
          <a:bodyPr anchor="t"/>
          <a:lstStyle>
            <a:lvl1pPr algn="l">
              <a:defRPr sz="4000" b="0" cap="all">
                <a:latin typeface="Meiryo" charset="-128"/>
                <a:ea typeface="Meiryo" charset="-128"/>
                <a:cs typeface="Meiryo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BC88-4BF9-7943-A7F9-68088E8D3418}" type="datetime1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1585748" y="6527773"/>
            <a:ext cx="8420100" cy="365125"/>
          </a:xfrm>
        </p:spPr>
        <p:txBody>
          <a:bodyPr/>
          <a:lstStyle>
            <a:lvl1pPr algn="l">
              <a:defRPr sz="1100" b="0" i="0">
                <a:solidFill>
                  <a:srgbClr val="000000"/>
                </a:solidFill>
                <a:latin typeface="Meiryo" charset="-128"/>
                <a:ea typeface="Meiryo" charset="-128"/>
                <a:cs typeface="Meiryo" charset="-128"/>
              </a:defRPr>
            </a:lvl1pPr>
          </a:lstStyle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</a:t>
            </a:r>
            <a:r>
              <a:rPr lang="en" altLang="ja-JP"/>
              <a:t>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594600" y="6192457"/>
            <a:ext cx="2311400" cy="365125"/>
          </a:xfrm>
        </p:spPr>
        <p:txBody>
          <a:bodyPr/>
          <a:lstStyle>
            <a:lvl1pPr algn="ctr">
              <a:defRPr sz="3600"/>
            </a:lvl1pPr>
          </a:lstStyle>
          <a:p>
            <a:fld id="{F48F7E16-ADB4-B142-B332-263287BED0B0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6698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467DA-EF88-434C-8EB2-30E16C1DE745}" type="datetime1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許可のない複製（電子化含む）は著作権法で禁止されています。</a:t>
            </a:r>
            <a:r>
              <a:rPr kumimoji="1" lang="en-US" altLang="ja-JP"/>
              <a:t>© </a:t>
            </a:r>
            <a:r>
              <a:rPr kumimoji="1" lang="en" altLang="ja-JP"/>
              <a:t>JOSUI INC.</a:t>
            </a:r>
            <a:r>
              <a:rPr kumimoji="1" lang="ja-JP" altLang="en-US"/>
              <a:t>貴社のコンプライアンスにご注意下さい。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4418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CF87E-1014-4245-89C2-9C6805314DEB}" type="datetime1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許可のない複製（電子化含む）は著作権法で禁止されています。</a:t>
            </a:r>
            <a:r>
              <a:rPr kumimoji="1" lang="en-US" altLang="ja-JP"/>
              <a:t>© </a:t>
            </a:r>
            <a:r>
              <a:rPr kumimoji="1" lang="en" altLang="ja-JP"/>
              <a:t>JOSUI INC.</a:t>
            </a:r>
            <a:r>
              <a:rPr kumimoji="1" lang="ja-JP" altLang="en-US"/>
              <a:t>貴社のコンプライアンスにご注意下さい。</a:t>
            </a: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814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F236-6C8E-7246-94C8-D9ED392C669A}" type="datetime1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許可のない複製（電子化含む）は著作権法で禁止されています。</a:t>
            </a:r>
            <a:r>
              <a:rPr kumimoji="1" lang="en-US" altLang="ja-JP"/>
              <a:t>© </a:t>
            </a:r>
            <a:r>
              <a:rPr kumimoji="1" lang="en" altLang="ja-JP"/>
              <a:t>JOSUI INC.</a:t>
            </a:r>
            <a:r>
              <a:rPr kumimoji="1" lang="ja-JP" altLang="en-US"/>
              <a:t>貴社のコンプライアンスにご注意下さい。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4522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A893-0603-734F-A44F-FE7A3E7F5E89}" type="datetime1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許可のない複製（電子化含む）は著作権法で禁止されています。</a:t>
            </a:r>
            <a:r>
              <a:rPr kumimoji="1" lang="en-US" altLang="ja-JP"/>
              <a:t>© </a:t>
            </a:r>
            <a:r>
              <a:rPr kumimoji="1" lang="en" altLang="ja-JP"/>
              <a:t>JOSUI INC.</a:t>
            </a:r>
            <a:r>
              <a:rPr kumimoji="1" lang="ja-JP" altLang="en-US"/>
              <a:t>貴社のコンプライアンスにご注意下さい。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1950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2" y="273079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EBC2-BBD6-CB44-89EA-DFA73EB926C6}" type="datetime1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許可のない複製（電子化含む）は著作権法で禁止されています。</a:t>
            </a:r>
            <a:r>
              <a:rPr kumimoji="1" lang="en-US" altLang="ja-JP"/>
              <a:t>© </a:t>
            </a:r>
            <a:r>
              <a:rPr kumimoji="1" lang="en" altLang="ja-JP"/>
              <a:t>JOSUI INC.</a:t>
            </a:r>
            <a:r>
              <a:rPr kumimoji="1" lang="ja-JP" altLang="en-US"/>
              <a:t>貴社のコンプライアンスにご注意下さい。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701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3F486-DB41-894B-BB28-00405B5E8162}" type="datetime1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許可のない複製（電子化含む）は著作権法で禁止されています。</a:t>
            </a:r>
            <a:r>
              <a:rPr kumimoji="1" lang="en-US" altLang="ja-JP"/>
              <a:t>© </a:t>
            </a:r>
            <a:r>
              <a:rPr kumimoji="1" lang="en" altLang="ja-JP"/>
              <a:t>JOSUI INC.</a:t>
            </a:r>
            <a:r>
              <a:rPr kumimoji="1" lang="ja-JP" altLang="en-US"/>
              <a:t>貴社のコンプライアンスにご注意下さい。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38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79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425EA-75F2-C24A-BA71-E8FEBC3EF453}" type="datetime1">
              <a:rPr kumimoji="1" lang="ja-JP" altLang="en-US" smtClean="0"/>
              <a:t>2024/12/11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79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ja-JP" altLang="en-US"/>
              <a:t>許可のない複製（電子化含む）は著作権法で禁止されています。</a:t>
            </a:r>
            <a:r>
              <a:rPr kumimoji="1" lang="en-US" altLang="ja-JP"/>
              <a:t>© </a:t>
            </a:r>
            <a:r>
              <a:rPr kumimoji="1" lang="en" altLang="ja-JP"/>
              <a:t>JOSUI INC.</a:t>
            </a:r>
            <a:r>
              <a:rPr kumimoji="1" lang="ja-JP" altLang="en-US"/>
              <a:t>貴社のコンプライアンスにご注意下さい。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79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F7E16-ADB4-B142-B332-263287BED0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381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DEFBDBE5-8FCF-4148-85B8-2F250F9D1B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60054"/>
            <a:ext cx="9906000" cy="1006067"/>
          </a:xfrm>
        </p:spPr>
        <p:txBody>
          <a:bodyPr>
            <a:normAutofit/>
          </a:bodyPr>
          <a:lstStyle/>
          <a:p>
            <a:r>
              <a:rPr kumimoji="1" lang="ja-JP" altLang="en-US"/>
              <a:t>株式</a:t>
            </a:r>
            <a:r>
              <a:rPr kumimoji="1" lang="ja-JP" altLang="en-US" dirty="0"/>
              <a:t>会社如水</a:t>
            </a:r>
            <a:endParaRPr kumimoji="1" lang="en-US" altLang="ja-JP" dirty="0"/>
          </a:p>
          <a:p>
            <a:r>
              <a:rPr kumimoji="1" lang="ja-JP" altLang="en-US" dirty="0"/>
              <a:t>代表・弁理士　中村大介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B46FF6A-C766-48F0-A405-AD3CE28D659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272166" y="886917"/>
            <a:ext cx="936166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2000">
                <a:latin typeface="Meiryo" panose="020B0604030504040204" pitchFamily="34" charset="-128"/>
                <a:ea typeface="Meiryo" panose="020B0604030504040204" pitchFamily="34" charset="-128"/>
              </a:rPr>
              <a:t>互応化学工業株式会社</a:t>
            </a:r>
            <a:br>
              <a:rPr lang="en-US" altLang="ja-JP" sz="2000" dirty="0">
                <a:latin typeface="Meiryo" panose="020B0604030504040204" pitchFamily="34" charset="-128"/>
                <a:ea typeface="Meiryo" panose="020B0604030504040204" pitchFamily="34" charset="-128"/>
              </a:rPr>
            </a:br>
            <a:br>
              <a:rPr lang="en-US" altLang="ja-JP" sz="2000" dirty="0"/>
            </a:br>
            <a:r>
              <a:rPr lang="ja-JP" altLang="en-US" b="1"/>
              <a:t>営業のソリューション化研修</a:t>
            </a:r>
            <a:br>
              <a:rPr lang="en-US" altLang="ja-JP" b="1" dirty="0"/>
            </a:br>
            <a:r>
              <a:rPr lang="ja-JP" altLang="en-US" b="1"/>
              <a:t>第３回目</a:t>
            </a:r>
          </a:p>
        </p:txBody>
      </p:sp>
      <p:sp>
        <p:nvSpPr>
          <p:cNvPr id="2" name="TextBox 3">
            <a:extLst>
              <a:ext uri="{FF2B5EF4-FFF2-40B4-BE49-F238E27FC236}">
                <a16:creationId xmlns:a16="http://schemas.microsoft.com/office/drawing/2014/main" id="{9C46EA53-4025-45B6-7B84-73C77D8228AE}"/>
              </a:ext>
            </a:extLst>
          </p:cNvPr>
          <p:cNvSpPr txBox="1"/>
          <p:nvPr/>
        </p:nvSpPr>
        <p:spPr>
          <a:xfrm>
            <a:off x="496213" y="591879"/>
            <a:ext cx="2616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highlight>
                  <a:srgbClr val="FFFF00"/>
                </a:highlight>
                <a:latin typeface="Meiryo" panose="020B0604030504040204" pitchFamily="34" charset="-128"/>
                <a:ea typeface="Meiryo" panose="020B0604030504040204" pitchFamily="34" charset="-128"/>
              </a:rPr>
              <a:t>パスワー</a:t>
            </a:r>
            <a:r>
              <a:rPr lang="en-JP">
                <a:highlight>
                  <a:srgbClr val="FFFF00"/>
                </a:highlight>
                <a:latin typeface="Meiryo" panose="020B0604030504040204" pitchFamily="34" charset="-128"/>
                <a:ea typeface="Meiryo" panose="020B0604030504040204" pitchFamily="34" charset="-128"/>
              </a:rPr>
              <a:t>ド</a:t>
            </a:r>
            <a:r>
              <a:rPr lang="ja-JP" altLang="en-US">
                <a:highlight>
                  <a:srgbClr val="FFFF00"/>
                </a:highlight>
                <a:latin typeface="Meiryo" panose="020B0604030504040204" pitchFamily="34" charset="-128"/>
                <a:ea typeface="Meiryo" panose="020B0604030504040204" pitchFamily="34" charset="-128"/>
              </a:rPr>
              <a:t>　</a:t>
            </a:r>
            <a:r>
              <a:rPr lang="en-US" altLang="ja-JP" dirty="0">
                <a:highlight>
                  <a:srgbClr val="FFFF00"/>
                </a:highlight>
                <a:latin typeface="Meiryo" panose="020B0604030504040204" pitchFamily="34" charset="-128"/>
                <a:ea typeface="Meiryo" panose="020B0604030504040204" pitchFamily="34" charset="-128"/>
              </a:rPr>
              <a:t>goo-</a:t>
            </a:r>
            <a:r>
              <a:rPr lang="en-US" altLang="ja-JP" dirty="0" err="1">
                <a:highlight>
                  <a:srgbClr val="FFFF00"/>
                </a:highlight>
                <a:latin typeface="Meiryo" panose="020B0604030504040204" pitchFamily="34" charset="-128"/>
                <a:ea typeface="Meiryo" panose="020B0604030504040204" pitchFamily="34" charset="-128"/>
              </a:rPr>
              <a:t>josui</a:t>
            </a:r>
            <a:endParaRPr lang="en-US" altLang="ja-JP" dirty="0">
              <a:highlight>
                <a:srgbClr val="FFFF00"/>
              </a:highlight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en-US" dirty="0" err="1">
                <a:highlight>
                  <a:srgbClr val="FFFF00"/>
                </a:highlight>
                <a:latin typeface="Meiryo" panose="020B0604030504040204" pitchFamily="34" charset="-128"/>
                <a:ea typeface="Meiryo" panose="020B0604030504040204" pitchFamily="34" charset="-128"/>
              </a:rPr>
              <a:t>課題の提出は必須</a:t>
            </a:r>
            <a:endParaRPr lang="en-JP" dirty="0">
              <a:highlight>
                <a:srgbClr val="FFFF00"/>
              </a:highlight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81627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54491-2499-6F41-8C95-411FAAEF3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ユーザー評価系のワークシート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6B31F8-FFFD-B44D-8570-09AA8E966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5FC74A-8FAC-DA4D-9364-032FCD95E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38C349-28B0-8D49-9CD5-AE4D8D0F58E3}"/>
              </a:ext>
            </a:extLst>
          </p:cNvPr>
          <p:cNvSpPr txBox="1"/>
          <p:nvPr/>
        </p:nvSpPr>
        <p:spPr>
          <a:xfrm>
            <a:off x="882432" y="482230"/>
            <a:ext cx="68788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Meiryo" panose="020B0604030504040204" pitchFamily="34" charset="-128"/>
                <a:ea typeface="Meiryo" panose="020B0604030504040204" pitchFamily="34" charset="-128"/>
              </a:rPr>
              <a:t>対象事業を特定し</a:t>
            </a:r>
            <a:r>
              <a:rPr lang="en-US" dirty="0">
                <a:latin typeface="Meiryo" panose="020B0604030504040204" pitchFamily="34" charset="-128"/>
                <a:ea typeface="Meiryo" panose="020B0604030504040204" pitchFamily="34" charset="-128"/>
              </a:rPr>
              <a:t>、</a:t>
            </a:r>
          </a:p>
          <a:p>
            <a:r>
              <a:rPr lang="en-JP">
                <a:latin typeface="Meiryo" panose="020B0604030504040204" pitchFamily="34" charset="-128"/>
                <a:ea typeface="Meiryo" panose="020B0604030504040204" pitchFamily="34" charset="-128"/>
              </a:rPr>
              <a:t>競合製品</a:t>
            </a:r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・競合特許を入手、分析、読み込みしてください。</a:t>
            </a:r>
          </a:p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どのようなユーザー評価系を持っているか、記入してください。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10014F-0F8C-F443-9E55-1AFE6E8E03BB}"/>
              </a:ext>
            </a:extLst>
          </p:cNvPr>
          <p:cNvSpPr/>
          <p:nvPr/>
        </p:nvSpPr>
        <p:spPr>
          <a:xfrm>
            <a:off x="924025" y="1482291"/>
            <a:ext cx="7991375" cy="15785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JP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FFDCDF-3106-EA41-A1C0-6E01CDC0BF27}"/>
              </a:ext>
            </a:extLst>
          </p:cNvPr>
          <p:cNvSpPr txBox="1"/>
          <p:nvPr/>
        </p:nvSpPr>
        <p:spPr>
          <a:xfrm>
            <a:off x="882432" y="3429000"/>
            <a:ext cx="71096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自分の提案しようとする（自社の）ユーザー評価系は十分ですか？</a:t>
            </a:r>
          </a:p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競合との対比でお考えください。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A4BE02-273F-624E-B420-830870B9BFE1}"/>
              </a:ext>
            </a:extLst>
          </p:cNvPr>
          <p:cNvSpPr/>
          <p:nvPr/>
        </p:nvSpPr>
        <p:spPr>
          <a:xfrm>
            <a:off x="924025" y="4150896"/>
            <a:ext cx="7991375" cy="15785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JP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4569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A887F-4AB3-1B4C-B07B-957FD5EF4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まとめ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5D0A71-994E-7048-A4AF-0C4796458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8687E6-E742-934C-83D5-2C14187E8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A0AAA1-D70E-E94B-A5F0-5A487C4E29B4}"/>
              </a:ext>
            </a:extLst>
          </p:cNvPr>
          <p:cNvSpPr txBox="1"/>
          <p:nvPr/>
        </p:nvSpPr>
        <p:spPr>
          <a:xfrm>
            <a:off x="903636" y="1236423"/>
            <a:ext cx="757167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sz="3200" dirty="0">
                <a:latin typeface="Meiryo" panose="020B0604030504040204" pitchFamily="34" charset="-128"/>
                <a:ea typeface="Meiryo" panose="020B0604030504040204" pitchFamily="34" charset="-128"/>
              </a:rPr>
              <a:t>競合がどの程度のユーザー評価系を有するかを</a:t>
            </a:r>
            <a:r>
              <a:rPr lang="en-JP" sz="3200" b="1" dirty="0">
                <a:latin typeface="Meiryo" panose="020B0604030504040204" pitchFamily="34" charset="-128"/>
                <a:ea typeface="Meiryo" panose="020B0604030504040204" pitchFamily="34" charset="-128"/>
              </a:rPr>
              <a:t>察知</a:t>
            </a:r>
            <a:r>
              <a:rPr lang="en-JP" sz="3200" dirty="0">
                <a:latin typeface="Meiryo" panose="020B0604030504040204" pitchFamily="34" charset="-128"/>
                <a:ea typeface="Meiryo" panose="020B0604030504040204" pitchFamily="34" charset="-128"/>
              </a:rPr>
              <a:t>して、潜在課題発掘＝新規ユーザー</a:t>
            </a:r>
            <a:r>
              <a:rPr lang="en-JP" sz="3200">
                <a:latin typeface="Meiryo" panose="020B0604030504040204" pitchFamily="34" charset="-128"/>
                <a:ea typeface="Meiryo" panose="020B0604030504040204" pitchFamily="34" charset="-128"/>
              </a:rPr>
              <a:t>評価系の構築をしなければならない。</a:t>
            </a:r>
            <a:endParaRPr lang="en-US" sz="32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en-US" sz="32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en-US" altLang="ja-JP" sz="3200" dirty="0" err="1">
                <a:latin typeface="Meiryo" panose="020B0604030504040204" pitchFamily="34" charset="-128"/>
                <a:ea typeface="Meiryo" panose="020B0604030504040204" pitchFamily="34" charset="-128"/>
              </a:rPr>
              <a:t>営業から</a:t>
            </a:r>
            <a:r>
              <a:rPr lang="en-US" sz="3200" dirty="0" err="1">
                <a:latin typeface="Meiryo" panose="020B0604030504040204" pitchFamily="34" charset="-128"/>
                <a:ea typeface="Meiryo" panose="020B0604030504040204" pitchFamily="34" charset="-128"/>
              </a:rPr>
              <a:t>そのような提案をすると技術はやりやすい。優れたユーザー評価系を構築するように提案をすべき</a:t>
            </a:r>
            <a:r>
              <a:rPr 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673472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D7E360-F9EF-ABD2-9D4A-A00F2E3DE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商談前準備、</a:t>
            </a:r>
            <a:br>
              <a:rPr kumimoji="1" lang="en-US" altLang="ja-JP" dirty="0"/>
            </a:br>
            <a:r>
              <a:rPr kumimoji="1" lang="ja-JP" altLang="en-US"/>
              <a:t>潜在課題発掘シート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7562916-FABB-D96B-418C-F0DCB1B937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DD4D3CF-CEFB-1BBF-E236-865630276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</a:t>
            </a:r>
            <a:r>
              <a:rPr lang="en" altLang="ja-JP"/>
              <a:t>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E375212-E163-1EB1-97C8-355A0470D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lang="ja-JP" altLang="en-US" smtClean="0"/>
              <a:pPr/>
              <a:t>12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50900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C6B1770-FE5B-7244-9854-5F86ACF25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商談前準備はなぜ必要か？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AD6BDB-F882-AB47-BF35-D620E0155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</a:t>
            </a:r>
            <a:r>
              <a:rPr lang="en" altLang="ja-JP"/>
              <a:t>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86E1F4-267A-EE48-8B14-915332CD2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470F78-1432-E04F-9C18-C3797C1AEE06}"/>
              </a:ext>
            </a:extLst>
          </p:cNvPr>
          <p:cNvSpPr txBox="1"/>
          <p:nvPr/>
        </p:nvSpPr>
        <p:spPr>
          <a:xfrm>
            <a:off x="1931927" y="1772529"/>
            <a:ext cx="57246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sz="5400" b="1" dirty="0">
                <a:latin typeface="Meiryo" panose="020B0604030504040204" pitchFamily="34" charset="-128"/>
                <a:ea typeface="Meiryo" panose="020B0604030504040204" pitchFamily="34" charset="-128"/>
              </a:rPr>
              <a:t>医者になるため。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EE36E9-1090-8747-A7C0-31B709D56394}"/>
              </a:ext>
            </a:extLst>
          </p:cNvPr>
          <p:cNvSpPr txBox="1"/>
          <p:nvPr/>
        </p:nvSpPr>
        <p:spPr>
          <a:xfrm>
            <a:off x="1398180" y="3668129"/>
            <a:ext cx="722531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sz="3600" b="1" dirty="0">
                <a:latin typeface="Meiryo" panose="020B0604030504040204" pitchFamily="34" charset="-128"/>
                <a:ea typeface="Meiryo" panose="020B0604030504040204" pitchFamily="34" charset="-128"/>
              </a:rPr>
              <a:t>✕「買ってください」</a:t>
            </a:r>
          </a:p>
          <a:p>
            <a:endParaRPr lang="en-JP" sz="3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en-JP" sz="3600" b="1" dirty="0">
                <a:latin typeface="Meiryo" panose="020B0604030504040204" pitchFamily="34" charset="-128"/>
                <a:ea typeface="Meiryo" panose="020B0604030504040204" pitchFamily="34" charset="-128"/>
              </a:rPr>
              <a:t>◯「こんなことでお困りではありませんか？」</a:t>
            </a:r>
          </a:p>
        </p:txBody>
      </p:sp>
    </p:spTree>
    <p:extLst>
      <p:ext uri="{BB962C8B-B14F-4D97-AF65-F5344CB8AC3E}">
        <p14:creationId xmlns:p14="http://schemas.microsoft.com/office/powerpoint/2010/main" val="2448673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31DD418-4877-5C44-ACB1-69511F73A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事前準備マニュアル</a:t>
            </a:r>
            <a:r>
              <a:rPr lang="ja-JP" altLang="en-US"/>
              <a:t>　全７０分</a:t>
            </a:r>
            <a:endParaRPr lang="en-JP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45E60DD-1BF5-C44F-A881-C6FBBEB34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許可のない複製（電子化含む）は著作権法で禁止されています。</a:t>
            </a:r>
            <a:r>
              <a:rPr kumimoji="1" lang="en-US" altLang="ja-JP"/>
              <a:t>© </a:t>
            </a:r>
            <a:r>
              <a:rPr kumimoji="1" lang="en" altLang="ja-JP"/>
              <a:t>JOSUI INC.</a:t>
            </a:r>
            <a:r>
              <a:rPr kumimoji="1" lang="ja-JP" altLang="en-US"/>
              <a:t>貴社のコンプライアンスにご注意下さい。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5044B52-5EA3-8047-901F-617018A9C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kumimoji="1" lang="ja-JP" altLang="en-US" smtClean="0"/>
              <a:t>14</a:t>
            </a:fld>
            <a:endParaRPr kumimoji="1" lang="ja-JP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B4B451-C58B-B847-832B-1E68F4C1E6A1}"/>
              </a:ext>
            </a:extLst>
          </p:cNvPr>
          <p:cNvSpPr txBox="1"/>
          <p:nvPr/>
        </p:nvSpPr>
        <p:spPr>
          <a:xfrm>
            <a:off x="3647148" y="1108039"/>
            <a:ext cx="5268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sz="1600" dirty="0">
                <a:latin typeface="Meiryo" panose="020B0604030504040204" pitchFamily="34" charset="-128"/>
                <a:ea typeface="Meiryo" panose="020B0604030504040204" pitchFamily="34" charset="-128"/>
              </a:rPr>
              <a:t>会社名、部署名、氏名を確認し、ホームページで関連する事業や製品を確認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5F6CC5-D557-4B42-817C-0906E1D6C6C7}"/>
              </a:ext>
            </a:extLst>
          </p:cNvPr>
          <p:cNvSpPr txBox="1"/>
          <p:nvPr/>
        </p:nvSpPr>
        <p:spPr>
          <a:xfrm>
            <a:off x="3647148" y="2107713"/>
            <a:ext cx="5268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sz="1600" dirty="0">
                <a:latin typeface="Meiryo" panose="020B0604030504040204" pitchFamily="34" charset="-128"/>
                <a:ea typeface="Meiryo" panose="020B0604030504040204" pitchFamily="34" charset="-128"/>
              </a:rPr>
              <a:t>会社名、部署名、氏名を検索式にして、関連する特許を確認する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FBC148-D822-6646-996C-AF310C345E2D}"/>
              </a:ext>
            </a:extLst>
          </p:cNvPr>
          <p:cNvSpPr txBox="1"/>
          <p:nvPr/>
        </p:nvSpPr>
        <p:spPr>
          <a:xfrm>
            <a:off x="3647148" y="3107387"/>
            <a:ext cx="52682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sz="1600" dirty="0">
                <a:latin typeface="Meiryo" panose="020B0604030504040204" pitchFamily="34" charset="-128"/>
                <a:ea typeface="Meiryo" panose="020B0604030504040204" pitchFamily="34" charset="-128"/>
              </a:rPr>
              <a:t>新聞社のサイトなどで業界のトレンドを確認する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86CDAE-8D88-494B-B5DC-64FABD5D923F}"/>
              </a:ext>
            </a:extLst>
          </p:cNvPr>
          <p:cNvSpPr txBox="1"/>
          <p:nvPr/>
        </p:nvSpPr>
        <p:spPr>
          <a:xfrm>
            <a:off x="3647148" y="3823699"/>
            <a:ext cx="5268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sz="1600" dirty="0">
                <a:latin typeface="Meiryo" panose="020B0604030504040204" pitchFamily="34" charset="-128"/>
                <a:ea typeface="Meiryo" panose="020B0604030504040204" pitchFamily="34" charset="-128"/>
              </a:rPr>
              <a:t>課題を予想する</a:t>
            </a:r>
          </a:p>
          <a:p>
            <a:r>
              <a:rPr lang="en-JP" sz="1600" dirty="0">
                <a:latin typeface="Meiryo" panose="020B0604030504040204" pitchFamily="34" charset="-128"/>
                <a:ea typeface="Meiryo" panose="020B0604030504040204" pitchFamily="34" charset="-128"/>
              </a:rPr>
              <a:t>「脱炭素材料に置き換えつつ品質を維持する課題があるはずだ」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220EDD-0E3B-2A4C-A248-54480658980B}"/>
              </a:ext>
            </a:extLst>
          </p:cNvPr>
          <p:cNvSpPr txBox="1"/>
          <p:nvPr/>
        </p:nvSpPr>
        <p:spPr>
          <a:xfrm>
            <a:off x="3647148" y="4854006"/>
            <a:ext cx="5268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sz="1600" dirty="0">
                <a:latin typeface="Meiryo" panose="020B0604030504040204" pitchFamily="34" charset="-128"/>
                <a:ea typeface="Meiryo" panose="020B0604030504040204" pitchFamily="34" charset="-128"/>
              </a:rPr>
              <a:t>技術の棚卸し資料を閲覧し、関連する技術を把握する。</a:t>
            </a:r>
          </a:p>
          <a:p>
            <a:r>
              <a:rPr lang="en-JP" sz="1600" dirty="0">
                <a:latin typeface="Meiryo" panose="020B0604030504040204" pitchFamily="34" charset="-128"/>
                <a:ea typeface="Meiryo" panose="020B0604030504040204" pitchFamily="34" charset="-128"/>
              </a:rPr>
              <a:t>関連する技術カタログを集め、本番に臨む。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90881C-1D11-C546-84E7-A5FCDECC111C}"/>
              </a:ext>
            </a:extLst>
          </p:cNvPr>
          <p:cNvSpPr txBox="1"/>
          <p:nvPr/>
        </p:nvSpPr>
        <p:spPr>
          <a:xfrm>
            <a:off x="463550" y="1215760"/>
            <a:ext cx="2580864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ホームページ確認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0887C4-E3D5-5A4B-9BEF-11E459D9FE8A}"/>
              </a:ext>
            </a:extLst>
          </p:cNvPr>
          <p:cNvSpPr txBox="1"/>
          <p:nvPr/>
        </p:nvSpPr>
        <p:spPr>
          <a:xfrm>
            <a:off x="463550" y="2107712"/>
            <a:ext cx="2580864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特許確認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8F141FA-BC76-1D45-8ED9-0E13E3CDA7FE}"/>
              </a:ext>
            </a:extLst>
          </p:cNvPr>
          <p:cNvSpPr txBox="1"/>
          <p:nvPr/>
        </p:nvSpPr>
        <p:spPr>
          <a:xfrm>
            <a:off x="463550" y="3051406"/>
            <a:ext cx="2580864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トレンド確認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EBD76E3-F763-8045-93B6-75CB27CDAC17}"/>
              </a:ext>
            </a:extLst>
          </p:cNvPr>
          <p:cNvSpPr txBox="1"/>
          <p:nvPr/>
        </p:nvSpPr>
        <p:spPr>
          <a:xfrm>
            <a:off x="463550" y="3917135"/>
            <a:ext cx="2580864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課題の予想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C562773-F367-084A-BD7E-E4FD4859486E}"/>
              </a:ext>
            </a:extLst>
          </p:cNvPr>
          <p:cNvSpPr txBox="1"/>
          <p:nvPr/>
        </p:nvSpPr>
        <p:spPr>
          <a:xfrm>
            <a:off x="463550" y="4901168"/>
            <a:ext cx="2580864" cy="6463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ソリューション</a:t>
            </a:r>
          </a:p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カタログ準備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D140249-10A5-7E41-936A-835E3D073888}"/>
              </a:ext>
            </a:extLst>
          </p:cNvPr>
          <p:cNvCxnSpPr>
            <a:stCxn id="10" idx="2"/>
            <a:endCxn id="11" idx="0"/>
          </p:cNvCxnSpPr>
          <p:nvPr/>
        </p:nvCxnSpPr>
        <p:spPr>
          <a:xfrm>
            <a:off x="1753982" y="1585092"/>
            <a:ext cx="0" cy="52262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E677D59-039D-414A-BF81-B1306226BA89}"/>
              </a:ext>
            </a:extLst>
          </p:cNvPr>
          <p:cNvCxnSpPr>
            <a:cxnSpLocks/>
            <a:stCxn id="11" idx="2"/>
            <a:endCxn id="12" idx="0"/>
          </p:cNvCxnSpPr>
          <p:nvPr/>
        </p:nvCxnSpPr>
        <p:spPr>
          <a:xfrm>
            <a:off x="1753982" y="2477044"/>
            <a:ext cx="0" cy="57436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47827FA-FDC0-7A45-BBFE-72FA56BE36B4}"/>
              </a:ext>
            </a:extLst>
          </p:cNvPr>
          <p:cNvCxnSpPr>
            <a:cxnSpLocks/>
            <a:stCxn id="12" idx="2"/>
            <a:endCxn id="13" idx="0"/>
          </p:cNvCxnSpPr>
          <p:nvPr/>
        </p:nvCxnSpPr>
        <p:spPr>
          <a:xfrm>
            <a:off x="1753982" y="3420738"/>
            <a:ext cx="0" cy="49639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745948D-C38D-7544-9E24-174DAAB11FBE}"/>
              </a:ext>
            </a:extLst>
          </p:cNvPr>
          <p:cNvCxnSpPr>
            <a:cxnSpLocks/>
            <a:stCxn id="13" idx="2"/>
            <a:endCxn id="14" idx="0"/>
          </p:cNvCxnSpPr>
          <p:nvPr/>
        </p:nvCxnSpPr>
        <p:spPr>
          <a:xfrm>
            <a:off x="1753982" y="4286467"/>
            <a:ext cx="0" cy="61470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E7D9D192-84A7-7044-8C02-0470890E4A94}"/>
              </a:ext>
            </a:extLst>
          </p:cNvPr>
          <p:cNvSpPr txBox="1"/>
          <p:nvPr/>
        </p:nvSpPr>
        <p:spPr>
          <a:xfrm>
            <a:off x="2167251" y="1556292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１０分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2AB7377-8BA9-3747-8512-7D7B78FC1D8E}"/>
              </a:ext>
            </a:extLst>
          </p:cNvPr>
          <p:cNvSpPr txBox="1"/>
          <p:nvPr/>
        </p:nvSpPr>
        <p:spPr>
          <a:xfrm>
            <a:off x="2167250" y="2520407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２０分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6B29E53-B3B6-A74B-B72B-780D9258509F}"/>
              </a:ext>
            </a:extLst>
          </p:cNvPr>
          <p:cNvSpPr txBox="1"/>
          <p:nvPr/>
        </p:nvSpPr>
        <p:spPr>
          <a:xfrm>
            <a:off x="2167249" y="344853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２０分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E198158-CE61-C148-83C3-1F575C3FA96B}"/>
              </a:ext>
            </a:extLst>
          </p:cNvPr>
          <p:cNvSpPr txBox="1"/>
          <p:nvPr/>
        </p:nvSpPr>
        <p:spPr>
          <a:xfrm>
            <a:off x="2167248" y="431827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１０分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0028FAA-AC61-C84A-8058-5BD3BDF5F840}"/>
              </a:ext>
            </a:extLst>
          </p:cNvPr>
          <p:cNvSpPr txBox="1"/>
          <p:nvPr/>
        </p:nvSpPr>
        <p:spPr>
          <a:xfrm>
            <a:off x="2167248" y="524302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１０分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072F02E-977F-D547-A15E-E423C52A59E0}"/>
              </a:ext>
            </a:extLst>
          </p:cNvPr>
          <p:cNvSpPr txBox="1"/>
          <p:nvPr/>
        </p:nvSpPr>
        <p:spPr>
          <a:xfrm>
            <a:off x="666974" y="602428"/>
            <a:ext cx="849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b="1" dirty="0">
                <a:latin typeface="Meiryo" panose="020B0604030504040204" pitchFamily="34" charset="-128"/>
                <a:ea typeface="Meiryo" panose="020B0604030504040204" pitchFamily="34" charset="-128"/>
              </a:rPr>
              <a:t>必ず、潜在課題発掘シートをベースに、タテのなぜ、ヨコのなぜを調べること。</a:t>
            </a:r>
          </a:p>
        </p:txBody>
      </p:sp>
    </p:spTree>
    <p:extLst>
      <p:ext uri="{BB962C8B-B14F-4D97-AF65-F5344CB8AC3E}">
        <p14:creationId xmlns:p14="http://schemas.microsoft.com/office/powerpoint/2010/main" val="22289485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F98A4AAC-B7F0-4400-B48D-D061B1EAD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商談前準備のあり方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5D9A37D-5D14-4AFA-BDA4-1A85A515F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</a:t>
            </a:r>
            <a:r>
              <a:rPr lang="en" altLang="ja-JP"/>
              <a:t>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96250F1-E8D3-479C-B7EA-FDE12D58F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lang="ja-JP" altLang="en-US" smtClean="0"/>
              <a:pPr/>
              <a:t>15</a:t>
            </a:fld>
            <a:endParaRPr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AA0332A-E55F-45FA-8211-73C1B1DBBAA2}"/>
              </a:ext>
            </a:extLst>
          </p:cNvPr>
          <p:cNvSpPr txBox="1"/>
          <p:nvPr/>
        </p:nvSpPr>
        <p:spPr>
          <a:xfrm>
            <a:off x="882290" y="612844"/>
            <a:ext cx="826171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目指す状態</a:t>
            </a:r>
            <a:endParaRPr kumimoji="1" lang="en-US" altLang="ja-JP" sz="2400" b="1" dirty="0"/>
          </a:p>
          <a:p>
            <a:r>
              <a:rPr lang="ja-JP" altLang="en-US" sz="2400" dirty="0"/>
              <a:t>・目指す状態は顧客の先生であること。</a:t>
            </a:r>
            <a:endParaRPr lang="en-US" altLang="ja-JP" sz="2400" dirty="0"/>
          </a:p>
          <a:p>
            <a:endParaRPr lang="en-US" altLang="ja-JP" sz="2400" dirty="0"/>
          </a:p>
          <a:p>
            <a:r>
              <a:rPr kumimoji="1" lang="ja-JP" altLang="en-US" sz="2400" b="1" dirty="0"/>
              <a:t>先生になるために知っておくべき知識</a:t>
            </a:r>
            <a:endParaRPr kumimoji="1" lang="en-US" altLang="ja-JP" sz="2400" b="1" dirty="0"/>
          </a:p>
          <a:p>
            <a:r>
              <a:rPr lang="ja-JP" altLang="en-US" sz="2400" dirty="0"/>
              <a:t>・顧客の商品</a:t>
            </a:r>
            <a:r>
              <a:rPr lang="ja-JP" altLang="en-US" sz="2400"/>
              <a:t>の詳細</a:t>
            </a:r>
            <a:endParaRPr lang="en-US" altLang="ja-JP" sz="2400" dirty="0">
              <a:highlight>
                <a:srgbClr val="FFFF00"/>
              </a:highlight>
            </a:endParaRPr>
          </a:p>
          <a:p>
            <a:r>
              <a:rPr lang="ja-JP" altLang="en-US" sz="2400">
                <a:highlight>
                  <a:srgbClr val="FFFF00"/>
                </a:highlight>
              </a:rPr>
              <a:t>・顧客が必要とする部品（部品の選定という行動）</a:t>
            </a:r>
            <a:endParaRPr lang="en-US" altLang="ja-JP" sz="2400" dirty="0">
              <a:highlight>
                <a:srgbClr val="FFFF00"/>
              </a:highlight>
            </a:endParaRPr>
          </a:p>
          <a:p>
            <a:r>
              <a:rPr lang="ja-JP" altLang="en-US" sz="2400">
                <a:highlight>
                  <a:srgbClr val="FFFF00"/>
                </a:highlight>
              </a:rPr>
              <a:t>・既存品では足りない顧客の設計項目（設計という行動）</a:t>
            </a:r>
            <a:endParaRPr lang="en-US" altLang="ja-JP" sz="2400" dirty="0">
              <a:highlight>
                <a:srgbClr val="FFFF00"/>
              </a:highlight>
            </a:endParaRPr>
          </a:p>
          <a:p>
            <a:r>
              <a:rPr lang="ja-JP" altLang="en-US" sz="2400">
                <a:highlight>
                  <a:srgbClr val="FFFF00"/>
                </a:highlight>
              </a:rPr>
              <a:t>・顧客の商品の評価方法（行動）←↑特許情報で学べる</a:t>
            </a:r>
            <a:endParaRPr lang="en-US" altLang="ja-JP" sz="2400" dirty="0">
              <a:highlight>
                <a:srgbClr val="FFFF00"/>
              </a:highlight>
            </a:endParaRPr>
          </a:p>
          <a:p>
            <a:r>
              <a:rPr lang="ja-JP" altLang="en-US" sz="2400" dirty="0">
                <a:highlight>
                  <a:srgbClr val="FFFF00"/>
                </a:highlight>
              </a:rPr>
              <a:t>・顧客の商品の製造や検査</a:t>
            </a:r>
            <a:r>
              <a:rPr lang="ja-JP" altLang="en-US" sz="2400">
                <a:highlight>
                  <a:srgbClr val="FFFF00"/>
                </a:highlight>
              </a:rPr>
              <a:t>のフロー（行動）</a:t>
            </a:r>
            <a:endParaRPr lang="en-US" altLang="ja-JP" sz="2400" dirty="0">
              <a:highlight>
                <a:srgbClr val="FFFF00"/>
              </a:highlight>
            </a:endParaRPr>
          </a:p>
          <a:p>
            <a:r>
              <a:rPr lang="ja-JP" altLang="en-US" sz="2400">
                <a:highlight>
                  <a:srgbClr val="FFFF00"/>
                </a:highlight>
              </a:rPr>
              <a:t>・顧客の課題（設計上、評価上、製造上の課題、仮説）</a:t>
            </a:r>
            <a:endParaRPr lang="en-US" altLang="ja-JP" sz="2400" dirty="0">
              <a:highlight>
                <a:srgbClr val="FFFF00"/>
              </a:highlight>
            </a:endParaRPr>
          </a:p>
          <a:p>
            <a:r>
              <a:rPr lang="ja-JP" altLang="en-US" sz="2400"/>
              <a:t>・</a:t>
            </a:r>
            <a:r>
              <a:rPr lang="ja-JP" altLang="en-US" sz="2400" dirty="0"/>
              <a:t>他社での事例、ケーススタディ</a:t>
            </a:r>
            <a:endParaRPr lang="en-US" altLang="ja-JP" sz="2400" dirty="0"/>
          </a:p>
          <a:p>
            <a:endParaRPr lang="en-US" altLang="ja-JP" sz="2400" dirty="0"/>
          </a:p>
          <a:p>
            <a:r>
              <a:rPr lang="ja-JP" altLang="en-US" sz="2400" b="1" dirty="0"/>
              <a:t>前提知識</a:t>
            </a:r>
            <a:endParaRPr lang="en-US" altLang="ja-JP" sz="2400" b="1" dirty="0"/>
          </a:p>
          <a:p>
            <a:r>
              <a:rPr lang="ja-JP" altLang="en-US" sz="2400" dirty="0"/>
              <a:t>・自社商品の詳細</a:t>
            </a:r>
            <a:endParaRPr lang="en-US" altLang="ja-JP" sz="2400" dirty="0"/>
          </a:p>
          <a:p>
            <a:r>
              <a:rPr lang="ja-JP" altLang="en-US" sz="2400" dirty="0"/>
              <a:t>・競合商品の詳細</a:t>
            </a:r>
            <a:endParaRPr lang="en-US" altLang="ja-JP" sz="2400" dirty="0"/>
          </a:p>
          <a:p>
            <a:r>
              <a:rPr lang="ja-JP" altLang="en-US" sz="2400" dirty="0"/>
              <a:t>・お客様での活用事例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18444478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5DF90-8022-A04B-9AA2-A89929080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商談前の準備シート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DAD0C7-D610-CC4B-AB2F-13574E15E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</a:t>
            </a:r>
            <a:r>
              <a:rPr lang="en" altLang="ja-JP"/>
              <a:t>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D824E9-5307-8A43-B97B-4AD99C078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lang="ja-JP" altLang="en-US" smtClean="0"/>
              <a:pPr/>
              <a:t>16</a:t>
            </a:fld>
            <a:endParaRPr lang="ja-JP" altLang="en-US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B4A5AF7-2ED7-8A41-8F5B-736002568352}"/>
              </a:ext>
            </a:extLst>
          </p:cNvPr>
          <p:cNvGraphicFramePr>
            <a:graphicFrameLocks noGrp="1"/>
          </p:cNvGraphicFramePr>
          <p:nvPr/>
        </p:nvGraphicFramePr>
        <p:xfrm>
          <a:off x="3775933" y="549257"/>
          <a:ext cx="5701553" cy="60090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01553">
                  <a:extLst>
                    <a:ext uri="{9D8B030D-6E8A-4147-A177-3AD203B41FA5}">
                      <a16:colId xmlns:a16="http://schemas.microsoft.com/office/drawing/2014/main" val="1416461785"/>
                    </a:ext>
                  </a:extLst>
                </a:gridCol>
              </a:tblGrid>
              <a:tr h="413130">
                <a:tc>
                  <a:txBody>
                    <a:bodyPr/>
                    <a:lstStyle/>
                    <a:p>
                      <a:r>
                        <a:rPr lang="ja-JP" altLang="en-US" sz="1600" b="1"/>
                        <a:t>顧客の商品の詳細</a:t>
                      </a:r>
                      <a:endParaRPr lang="en-US" altLang="ja-JP" sz="16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6671136"/>
                  </a:ext>
                </a:extLst>
              </a:tr>
              <a:tr h="628555">
                <a:tc>
                  <a:txBody>
                    <a:bodyPr/>
                    <a:lstStyle/>
                    <a:p>
                      <a:endParaRPr lang="en-JP" sz="16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55020610"/>
                  </a:ext>
                </a:extLst>
              </a:tr>
              <a:tr h="413130">
                <a:tc>
                  <a:txBody>
                    <a:bodyPr/>
                    <a:lstStyle/>
                    <a:p>
                      <a:r>
                        <a:rPr lang="ja-JP" altLang="en-US" sz="1600" b="1"/>
                        <a:t>顧客が必要とする部品一覧、工程は？</a:t>
                      </a:r>
                      <a:endParaRPr lang="en-US" altLang="ja-JP" sz="16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770952"/>
                  </a:ext>
                </a:extLst>
              </a:tr>
              <a:tr h="593551">
                <a:tc>
                  <a:txBody>
                    <a:bodyPr/>
                    <a:lstStyle/>
                    <a:p>
                      <a:endParaRPr lang="en-JP" sz="16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99084348"/>
                  </a:ext>
                </a:extLst>
              </a:tr>
              <a:tr h="413130">
                <a:tc>
                  <a:txBody>
                    <a:bodyPr/>
                    <a:lstStyle/>
                    <a:p>
                      <a:r>
                        <a:rPr lang="ja-JP" altLang="en-US" sz="1600" b="1"/>
                        <a:t>顧客の商品設計・製造工程での課題は？（仮説）</a:t>
                      </a:r>
                      <a:endParaRPr lang="en-US" altLang="ja-JP" sz="16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7152689"/>
                  </a:ext>
                </a:extLst>
              </a:tr>
              <a:tr h="613516">
                <a:tc>
                  <a:txBody>
                    <a:bodyPr/>
                    <a:lstStyle/>
                    <a:p>
                      <a:endParaRPr lang="en-JP" sz="16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76051306"/>
                  </a:ext>
                </a:extLst>
              </a:tr>
              <a:tr h="413130">
                <a:tc>
                  <a:txBody>
                    <a:bodyPr/>
                    <a:lstStyle/>
                    <a:p>
                      <a:r>
                        <a:rPr lang="ja-JP" altLang="en-US" sz="1600" b="1"/>
                        <a:t>課題解決の方法、商品は？当社商品・他社商品はどのよう役立つか？</a:t>
                      </a:r>
                      <a:endParaRPr lang="en-US" altLang="ja-JP" sz="16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3441853"/>
                  </a:ext>
                </a:extLst>
              </a:tr>
              <a:tr h="466868">
                <a:tc>
                  <a:txBody>
                    <a:bodyPr/>
                    <a:lstStyle/>
                    <a:p>
                      <a:endParaRPr lang="en-JP" sz="16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935718512"/>
                  </a:ext>
                </a:extLst>
              </a:tr>
              <a:tr h="466868">
                <a:tc>
                  <a:txBody>
                    <a:bodyPr/>
                    <a:lstStyle/>
                    <a:p>
                      <a:r>
                        <a:rPr lang="ja-JP" altLang="en-US" sz="1600" b="1"/>
                        <a:t>解決後の効果予想（定量）、他に足りない商材は？</a:t>
                      </a:r>
                      <a:endParaRPr lang="en-US" altLang="ja-JP" sz="16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1134954"/>
                  </a:ext>
                </a:extLst>
              </a:tr>
              <a:tr h="466868">
                <a:tc>
                  <a:txBody>
                    <a:bodyPr/>
                    <a:lstStyle/>
                    <a:p>
                      <a:endParaRPr lang="en-JP" sz="16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132614387"/>
                  </a:ext>
                </a:extLst>
              </a:tr>
              <a:tr h="41313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/>
                        <a:t>他社での事例、ケーススタディ</a:t>
                      </a:r>
                      <a:endParaRPr lang="en-US" altLang="ja-JP" sz="16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9754921"/>
                  </a:ext>
                </a:extLst>
              </a:tr>
              <a:tr h="541232">
                <a:tc>
                  <a:txBody>
                    <a:bodyPr/>
                    <a:lstStyle/>
                    <a:p>
                      <a:endParaRPr lang="en-JP" sz="16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844832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C0DB248-A806-374C-BA82-FC35B322ECF2}"/>
              </a:ext>
            </a:extLst>
          </p:cNvPr>
          <p:cNvSpPr txBox="1"/>
          <p:nvPr/>
        </p:nvSpPr>
        <p:spPr>
          <a:xfrm>
            <a:off x="302186" y="1333949"/>
            <a:ext cx="338768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b="1" dirty="0">
                <a:latin typeface="Meiryo" panose="020B0604030504040204" pitchFamily="34" charset="-128"/>
                <a:ea typeface="Meiryo" panose="020B0604030504040204" pitchFamily="34" charset="-128"/>
              </a:rPr>
              <a:t>実施事項</a:t>
            </a:r>
          </a:p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右のようなフォーマットを決めておき、訪問前に調査結果をまとめる。</a:t>
            </a:r>
          </a:p>
          <a:p>
            <a:endParaRPr lang="en-JP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担当と関係者で手分けして調査を行い、事前に共有する。</a:t>
            </a:r>
          </a:p>
          <a:p>
            <a:endParaRPr lang="en-JP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深入りしすぎないこと。事前にはわからないことが多いため。</a:t>
            </a:r>
          </a:p>
          <a:p>
            <a:endParaRPr lang="en-JP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en-JP" b="1" dirty="0">
                <a:latin typeface="Meiryo" panose="020B0604030504040204" pitchFamily="34" charset="-128"/>
                <a:ea typeface="Meiryo" panose="020B0604030504040204" pitchFamily="34" charset="-128"/>
              </a:rPr>
              <a:t>実施主体</a:t>
            </a:r>
          </a:p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・営業担当者</a:t>
            </a:r>
          </a:p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・知財担当者に協力を仰いでも良い。</a:t>
            </a:r>
          </a:p>
        </p:txBody>
      </p:sp>
    </p:spTree>
    <p:extLst>
      <p:ext uri="{BB962C8B-B14F-4D97-AF65-F5344CB8AC3E}">
        <p14:creationId xmlns:p14="http://schemas.microsoft.com/office/powerpoint/2010/main" val="1906607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31DD418-4877-5C44-ACB1-69511F73A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商談の進め方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45E60DD-1BF5-C44F-A881-C6FBBEB34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許可のない複製（電子化含む）は著作権法で禁止されています。</a:t>
            </a:r>
            <a:r>
              <a:rPr kumimoji="1" lang="en-US" altLang="ja-JP"/>
              <a:t>© </a:t>
            </a:r>
            <a:r>
              <a:rPr kumimoji="1" lang="en" altLang="ja-JP"/>
              <a:t>JOSUI INC.</a:t>
            </a:r>
            <a:r>
              <a:rPr kumimoji="1" lang="ja-JP" altLang="en-US"/>
              <a:t>貴社のコンプライアンスにご注意下さい。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5044B52-5EA3-8047-901F-617018A9C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kumimoji="1" lang="ja-JP" altLang="en-US" smtClean="0"/>
              <a:t>17</a:t>
            </a:fld>
            <a:endParaRPr kumimoji="1" lang="ja-JP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B4B451-C58B-B847-832B-1E68F4C1E6A1}"/>
              </a:ext>
            </a:extLst>
          </p:cNvPr>
          <p:cNvSpPr txBox="1"/>
          <p:nvPr/>
        </p:nvSpPr>
        <p:spPr>
          <a:xfrm>
            <a:off x="3647151" y="1300027"/>
            <a:ext cx="5268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sz="1600" dirty="0">
                <a:latin typeface="Meiryo" panose="020B0604030504040204" pitchFamily="34" charset="-128"/>
                <a:ea typeface="Meiryo" panose="020B0604030504040204" pitchFamily="34" charset="-128"/>
              </a:rPr>
              <a:t>６０分（９０分）で開催することを案内する。</a:t>
            </a:r>
          </a:p>
          <a:p>
            <a:r>
              <a:rPr lang="en-JP" sz="1600" dirty="0">
                <a:latin typeface="Meiryo" panose="020B0604030504040204" pitchFamily="34" charset="-128"/>
                <a:ea typeface="Meiryo" panose="020B0604030504040204" pitchFamily="34" charset="-128"/>
              </a:rPr>
              <a:t>左の時間割を案内し、同意を得る。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5F6CC5-D557-4B42-817C-0906E1D6C6C7}"/>
              </a:ext>
            </a:extLst>
          </p:cNvPr>
          <p:cNvSpPr txBox="1"/>
          <p:nvPr/>
        </p:nvSpPr>
        <p:spPr>
          <a:xfrm>
            <a:off x="3647151" y="2163155"/>
            <a:ext cx="5268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sz="1600" dirty="0">
                <a:latin typeface="Meiryo" panose="020B0604030504040204" pitchFamily="34" charset="-128"/>
                <a:ea typeface="Meiryo" panose="020B0604030504040204" pitchFamily="34" charset="-128"/>
              </a:rPr>
              <a:t>ソリューションカタログを説明する。１枚３，４分。長くても４０分程度に留めること（説明技術は最大１２個くらい）。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FBC148-D822-6646-996C-AF310C345E2D}"/>
              </a:ext>
            </a:extLst>
          </p:cNvPr>
          <p:cNvSpPr txBox="1"/>
          <p:nvPr/>
        </p:nvSpPr>
        <p:spPr>
          <a:xfrm>
            <a:off x="3647148" y="3115241"/>
            <a:ext cx="52682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sz="1600" dirty="0">
                <a:latin typeface="Meiryo" panose="020B0604030504040204" pitchFamily="34" charset="-128"/>
                <a:ea typeface="Meiryo" panose="020B0604030504040204" pitchFamily="34" charset="-128"/>
              </a:rPr>
              <a:t>「では、質疑応答の時間です」</a:t>
            </a:r>
          </a:p>
          <a:p>
            <a:r>
              <a:rPr lang="en-JP" sz="1600" dirty="0">
                <a:latin typeface="Meiryo" panose="020B0604030504040204" pitchFamily="34" charset="-128"/>
                <a:ea typeface="Meiryo" panose="020B0604030504040204" pitchFamily="34" charset="-128"/>
              </a:rPr>
              <a:t>「そのような質問が出るということは、○○のような課題があるということですか？」と</a:t>
            </a:r>
            <a:r>
              <a:rPr lang="en-JP" sz="1600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逆質問し、顧客課題の理解を深めよう。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86CDAE-8D88-494B-B5DC-64FABD5D923F}"/>
              </a:ext>
            </a:extLst>
          </p:cNvPr>
          <p:cNvSpPr txBox="1"/>
          <p:nvPr/>
        </p:nvSpPr>
        <p:spPr>
          <a:xfrm>
            <a:off x="3647147" y="4258031"/>
            <a:ext cx="55662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sz="1600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事前調査に基づき、以下のように質問。</a:t>
            </a:r>
          </a:p>
          <a:p>
            <a:r>
              <a:rPr lang="en-JP" sz="1600" dirty="0">
                <a:latin typeface="Meiryo" panose="020B0604030504040204" pitchFamily="34" charset="-128"/>
                <a:ea typeface="Meiryo" panose="020B0604030504040204" pitchFamily="34" charset="-128"/>
              </a:rPr>
              <a:t>「貴社には○○のような課題があると思いますが、いかがですか？」</a:t>
            </a:r>
          </a:p>
          <a:p>
            <a:r>
              <a:rPr lang="en-JP" sz="1600" dirty="0">
                <a:latin typeface="Meiryo" panose="020B0604030504040204" pitchFamily="34" charset="-128"/>
                <a:ea typeface="Meiryo" panose="020B0604030504040204" pitchFamily="34" charset="-128"/>
              </a:rPr>
              <a:t>「貴社では○○の出願をなさっていますが、当社ソリューションがその課題解決に役立つのではないでしょうか？」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220EDD-0E3B-2A4C-A248-54480658980B}"/>
              </a:ext>
            </a:extLst>
          </p:cNvPr>
          <p:cNvSpPr txBox="1"/>
          <p:nvPr/>
        </p:nvSpPr>
        <p:spPr>
          <a:xfrm>
            <a:off x="3647151" y="5574773"/>
            <a:ext cx="5268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sz="1600" dirty="0">
                <a:latin typeface="Meiryo" panose="020B0604030504040204" pitchFamily="34" charset="-128"/>
                <a:ea typeface="Meiryo" panose="020B0604030504040204" pitchFamily="34" charset="-128"/>
              </a:rPr>
              <a:t>課題解決の可能性について、意見を表明する。</a:t>
            </a:r>
          </a:p>
          <a:p>
            <a:r>
              <a:rPr lang="en-JP" sz="1600" dirty="0">
                <a:latin typeface="Meiryo" panose="020B0604030504040204" pitchFamily="34" charset="-128"/>
                <a:ea typeface="Meiryo" panose="020B0604030504040204" pitchFamily="34" charset="-128"/>
              </a:rPr>
              <a:t>「サンプルを提供して（頂いて）評価すればわかると思います」など</a:t>
            </a:r>
            <a:r>
              <a:rPr lang="en-JP" sz="1600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次のステップを提案する</a:t>
            </a:r>
            <a:r>
              <a:rPr lang="en-JP" sz="1600" dirty="0">
                <a:latin typeface="Meiryo" panose="020B0604030504040204" pitchFamily="34" charset="-128"/>
                <a:ea typeface="Meiryo" panose="020B0604030504040204" pitchFamily="34" charset="-128"/>
              </a:rPr>
              <a:t>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90881C-1D11-C546-84E7-A5FCDECC111C}"/>
              </a:ext>
            </a:extLst>
          </p:cNvPr>
          <p:cNvSpPr txBox="1"/>
          <p:nvPr/>
        </p:nvSpPr>
        <p:spPr>
          <a:xfrm>
            <a:off x="463550" y="1315416"/>
            <a:ext cx="258086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①時間割の案内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0887C4-E3D5-5A4B-9BEF-11E459D9FE8A}"/>
              </a:ext>
            </a:extLst>
          </p:cNvPr>
          <p:cNvSpPr txBox="1"/>
          <p:nvPr/>
        </p:nvSpPr>
        <p:spPr>
          <a:xfrm>
            <a:off x="463553" y="2238460"/>
            <a:ext cx="2580864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②ソリューションカタログ説明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8F141FA-BC76-1D45-8ED9-0E13E3CDA7FE}"/>
              </a:ext>
            </a:extLst>
          </p:cNvPr>
          <p:cNvSpPr txBox="1"/>
          <p:nvPr/>
        </p:nvSpPr>
        <p:spPr>
          <a:xfrm>
            <a:off x="463553" y="3449440"/>
            <a:ext cx="258086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③質疑応答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EBD76E3-F763-8045-93B6-75CB27CDAC17}"/>
              </a:ext>
            </a:extLst>
          </p:cNvPr>
          <p:cNvSpPr txBox="1"/>
          <p:nvPr/>
        </p:nvSpPr>
        <p:spPr>
          <a:xfrm>
            <a:off x="463553" y="4605628"/>
            <a:ext cx="258086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④質疑応答</a:t>
            </a:r>
            <a:r>
              <a:rPr lang="ja-JP" altLang="en-US">
                <a:latin typeface="Meiryo" panose="020B0604030504040204" pitchFamily="34" charset="-128"/>
                <a:ea typeface="Meiryo" panose="020B0604030504040204" pitchFamily="34" charset="-128"/>
              </a:rPr>
              <a:t>　つづき</a:t>
            </a:r>
            <a:endParaRPr lang="en-JP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C562773-F367-084A-BD7E-E4FD4859486E}"/>
              </a:ext>
            </a:extLst>
          </p:cNvPr>
          <p:cNvSpPr txBox="1"/>
          <p:nvPr/>
        </p:nvSpPr>
        <p:spPr>
          <a:xfrm>
            <a:off x="463553" y="5589661"/>
            <a:ext cx="258086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⑤今後の提案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D140249-10A5-7E41-936A-835E3D073888}"/>
              </a:ext>
            </a:extLst>
          </p:cNvPr>
          <p:cNvCxnSpPr>
            <a:cxnSpLocks/>
            <a:stCxn id="10" idx="2"/>
            <a:endCxn id="11" idx="0"/>
          </p:cNvCxnSpPr>
          <p:nvPr/>
        </p:nvCxnSpPr>
        <p:spPr>
          <a:xfrm>
            <a:off x="1753982" y="1684748"/>
            <a:ext cx="3" cy="55371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E677D59-039D-414A-BF81-B1306226BA89}"/>
              </a:ext>
            </a:extLst>
          </p:cNvPr>
          <p:cNvCxnSpPr>
            <a:cxnSpLocks/>
            <a:stCxn id="11" idx="2"/>
            <a:endCxn id="12" idx="0"/>
          </p:cNvCxnSpPr>
          <p:nvPr/>
        </p:nvCxnSpPr>
        <p:spPr>
          <a:xfrm>
            <a:off x="1753985" y="2884791"/>
            <a:ext cx="0" cy="5646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47827FA-FDC0-7A45-BBFE-72FA56BE36B4}"/>
              </a:ext>
            </a:extLst>
          </p:cNvPr>
          <p:cNvCxnSpPr>
            <a:cxnSpLocks/>
            <a:stCxn id="12" idx="2"/>
            <a:endCxn id="13" idx="0"/>
          </p:cNvCxnSpPr>
          <p:nvPr/>
        </p:nvCxnSpPr>
        <p:spPr>
          <a:xfrm>
            <a:off x="1753985" y="3818772"/>
            <a:ext cx="0" cy="7868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745948D-C38D-7544-9E24-174DAAB11FBE}"/>
              </a:ext>
            </a:extLst>
          </p:cNvPr>
          <p:cNvCxnSpPr>
            <a:cxnSpLocks/>
            <a:stCxn id="13" idx="2"/>
            <a:endCxn id="14" idx="0"/>
          </p:cNvCxnSpPr>
          <p:nvPr/>
        </p:nvCxnSpPr>
        <p:spPr>
          <a:xfrm>
            <a:off x="1753985" y="4974960"/>
            <a:ext cx="0" cy="61470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E7D9D192-84A7-7044-8C02-0470890E4A94}"/>
              </a:ext>
            </a:extLst>
          </p:cNvPr>
          <p:cNvSpPr txBox="1"/>
          <p:nvPr/>
        </p:nvSpPr>
        <p:spPr>
          <a:xfrm>
            <a:off x="2167254" y="172924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５分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2AB7377-8BA9-3747-8512-7D7B78FC1D8E}"/>
              </a:ext>
            </a:extLst>
          </p:cNvPr>
          <p:cNvSpPr txBox="1"/>
          <p:nvPr/>
        </p:nvSpPr>
        <p:spPr>
          <a:xfrm>
            <a:off x="2167253" y="286216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２０分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6B29E53-B3B6-A74B-B72B-780D9258509F}"/>
              </a:ext>
            </a:extLst>
          </p:cNvPr>
          <p:cNvSpPr txBox="1"/>
          <p:nvPr/>
        </p:nvSpPr>
        <p:spPr>
          <a:xfrm>
            <a:off x="2167252" y="3846572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２０分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E198158-CE61-C148-83C3-1F575C3FA96B}"/>
              </a:ext>
            </a:extLst>
          </p:cNvPr>
          <p:cNvSpPr txBox="1"/>
          <p:nvPr/>
        </p:nvSpPr>
        <p:spPr>
          <a:xfrm>
            <a:off x="2167251" y="5006771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１０分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0028FAA-AC61-C84A-8058-5BD3BDF5F840}"/>
              </a:ext>
            </a:extLst>
          </p:cNvPr>
          <p:cNvSpPr txBox="1"/>
          <p:nvPr/>
        </p:nvSpPr>
        <p:spPr>
          <a:xfrm>
            <a:off x="2167250" y="5971461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５分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19FC477-3C51-A04A-A7AE-995107ED7E65}"/>
              </a:ext>
            </a:extLst>
          </p:cNvPr>
          <p:cNvSpPr txBox="1"/>
          <p:nvPr/>
        </p:nvSpPr>
        <p:spPr>
          <a:xfrm>
            <a:off x="666974" y="602428"/>
            <a:ext cx="8263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b="1" dirty="0">
                <a:latin typeface="Meiryo" panose="020B0604030504040204" pitchFamily="34" charset="-128"/>
                <a:ea typeface="Meiryo" panose="020B0604030504040204" pitchFamily="34" charset="-128"/>
              </a:rPr>
              <a:t>必ず、潜在課題発掘シートを持ち込み、タテのなぜ、ヨコのなぜを聞くこと。</a:t>
            </a:r>
          </a:p>
        </p:txBody>
      </p:sp>
    </p:spTree>
    <p:extLst>
      <p:ext uri="{BB962C8B-B14F-4D97-AF65-F5344CB8AC3E}">
        <p14:creationId xmlns:p14="http://schemas.microsoft.com/office/powerpoint/2010/main" val="25032161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潜在課題発掘シート</a:t>
            </a:r>
            <a:r>
              <a:rPr kumimoji="1" lang="ja-JP" altLang="en-US" dirty="0"/>
              <a:t>のイメージ</a:t>
            </a: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</a:t>
            </a:r>
            <a:r>
              <a:rPr lang="en" altLang="ja-JP"/>
              <a:t>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kumimoji="1" lang="ja-JP" altLang="en-US" smtClean="0"/>
              <a:t>18</a:t>
            </a:fld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45409" y="649597"/>
          <a:ext cx="9576660" cy="55814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419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4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9703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項目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記入欄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479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ご相談内容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（何をどうしたいのか？）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479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なぜ↑を検討しているのか？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従来はどのようにしていたのか、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代替方法としては、当社提案以外に何があるのか？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2517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↑がなければ、何に困るのか？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お困りの範囲、規模を定量的・金額的に把握する。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479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当社製品を利用してどのように加工して、商品にしていくのか？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479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本案件はお客様特有のお困りごとなのか、業界では共通するお困りごとなのか？</a:t>
                      </a:r>
                      <a:endParaRPr kumimoji="1" lang="en-US" altLang="ja-JP" dirty="0"/>
                    </a:p>
                    <a:p>
                      <a:r>
                        <a:rPr kumimoji="1" lang="ja-JP" altLang="en-US"/>
                        <a:t>当社の</a:t>
                      </a:r>
                      <a:r>
                        <a:rPr kumimoji="1" lang="ja-JP" altLang="en-US" dirty="0"/>
                        <a:t>チャンスは？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8479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本案件と関連性のある世の中の動きはどうなっているか？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49206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EFA69E-80BB-77BF-ED0C-98DB9195E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宿題のフォーマット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469341A-16E9-303A-3E18-AC7FE1883E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9294D58-1AAD-6E8B-F352-78066A244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</a:t>
            </a:r>
            <a:r>
              <a:rPr lang="en" altLang="ja-JP"/>
              <a:t>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9D6FD2D-48BB-645C-E337-740EAC79C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lang="ja-JP" altLang="en-US" smtClean="0"/>
              <a:pPr/>
              <a:t>19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31786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DACC4F-200F-B833-49B0-942720119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本日のご発表者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75EDE24-B5B9-4000-58DC-4DF9D1861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</a:t>
            </a:r>
            <a:r>
              <a:rPr lang="en" altLang="ja-JP"/>
              <a:t>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D10A931-DC25-5F86-8FCB-D8F1B329E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lang="ja-JP" altLang="en-US" smtClean="0"/>
              <a:pPr/>
              <a:t>2</a:t>
            </a:fld>
            <a:endParaRPr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FD2AB2-6440-CCCA-AB0C-95E622AD21AD}"/>
              </a:ext>
            </a:extLst>
          </p:cNvPr>
          <p:cNvSpPr txBox="1"/>
          <p:nvPr/>
        </p:nvSpPr>
        <p:spPr>
          <a:xfrm>
            <a:off x="780666" y="984738"/>
            <a:ext cx="781761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第２回発表者</a:t>
            </a:r>
            <a:endParaRPr kumimoji="1" lang="en-US" altLang="ja-JP" dirty="0"/>
          </a:p>
          <a:p>
            <a:r>
              <a:rPr lang="ja-JP" altLang="en-US"/>
              <a:t>木下さん、上西さん、中さん、渡辺さん、湯浅さん（ご卒業）、森村さん、沼本さん、ティナさん</a:t>
            </a:r>
            <a:endParaRPr lang="en-US" altLang="ja-JP" dirty="0"/>
          </a:p>
          <a:p>
            <a:endParaRPr lang="en-US" altLang="ja-JP" dirty="0"/>
          </a:p>
          <a:p>
            <a:r>
              <a:rPr kumimoji="1" lang="ja-JP" altLang="en-US"/>
              <a:t>第３回発表者</a:t>
            </a:r>
            <a:endParaRPr lang="en-US" altLang="ja-JP" dirty="0"/>
          </a:p>
          <a:p>
            <a:r>
              <a:rPr lang="ja-JP" altLang="en-US"/>
              <a:t>森村さん、渡辺さん、中さん、上西さん、木下さん</a:t>
            </a:r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/>
              <a:t>ラインマネージャーとご担当の関係</a:t>
            </a:r>
            <a:endParaRPr kumimoji="1" lang="en-US" altLang="ja-JP" dirty="0"/>
          </a:p>
          <a:p>
            <a:r>
              <a:rPr kumimoji="1" lang="ja-JP" altLang="en-US"/>
              <a:t>森村さん（玉井</a:t>
            </a:r>
            <a:r>
              <a:rPr lang="ja-JP" altLang="en-US"/>
              <a:t>さん</a:t>
            </a:r>
            <a:r>
              <a:rPr kumimoji="1" lang="ja-JP" altLang="en-US"/>
              <a:t>）</a:t>
            </a:r>
            <a:endParaRPr kumimoji="1" lang="en-US" altLang="ja-JP" dirty="0"/>
          </a:p>
          <a:p>
            <a:r>
              <a:rPr lang="ja-JP" altLang="en-US"/>
              <a:t>湯浅さん（浜田さん）</a:t>
            </a:r>
            <a:endParaRPr lang="en-US" altLang="ja-JP" dirty="0"/>
          </a:p>
          <a:p>
            <a:r>
              <a:rPr kumimoji="1" lang="ja-JP" altLang="en-US"/>
              <a:t>渡辺さん（中田さん）</a:t>
            </a:r>
            <a:endParaRPr lang="en-US" altLang="ja-JP" dirty="0"/>
          </a:p>
          <a:p>
            <a:r>
              <a:rPr lang="ja-JP" altLang="en-US"/>
              <a:t>中</a:t>
            </a:r>
            <a:r>
              <a:rPr kumimoji="1" lang="ja-JP" altLang="en-US"/>
              <a:t>さん（坂下さん、中田さん）</a:t>
            </a:r>
            <a:endParaRPr kumimoji="1" lang="en-US" altLang="ja-JP" dirty="0"/>
          </a:p>
          <a:p>
            <a:r>
              <a:rPr lang="ja-JP" altLang="en-US"/>
              <a:t>上西</a:t>
            </a:r>
            <a:r>
              <a:rPr kumimoji="1" lang="ja-JP" altLang="en-US"/>
              <a:t>さん（鈴木さん）</a:t>
            </a:r>
            <a:endParaRPr kumimoji="1" lang="en-US" altLang="ja-JP" dirty="0"/>
          </a:p>
          <a:p>
            <a:r>
              <a:rPr lang="ja-JP" altLang="en-US"/>
              <a:t>木下</a:t>
            </a:r>
            <a:r>
              <a:rPr kumimoji="1" lang="ja-JP" altLang="en-US"/>
              <a:t>さん（マスダさん、鈴木さん）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lang="ja-JP" altLang="en-US"/>
              <a:t>第二回はできるところまで</a:t>
            </a:r>
            <a:endParaRPr lang="en-US" altLang="ja-JP" dirty="0"/>
          </a:p>
          <a:p>
            <a:r>
              <a:rPr kumimoji="1" lang="ja-JP" altLang="en-US"/>
              <a:t>第３回は全ての宿題を実施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511723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9E64A7-44B1-CD3A-EDDD-DDA6C65D0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8BDC9-22FE-90A0-75C1-00EF8A8C9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ユーザー評価系のワークシート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D0FEF3-4295-4A4E-FC08-E6E40B8DA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75F988-8CC6-79F9-D413-C6E3137DF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kumimoji="1" lang="ja-JP" altLang="en-US" smtClean="0"/>
              <a:t>20</a:t>
            </a:fld>
            <a:endParaRPr kumimoji="1" lang="ja-JP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12E41B-7717-C0AC-71C5-00A8310F8086}"/>
              </a:ext>
            </a:extLst>
          </p:cNvPr>
          <p:cNvSpPr txBox="1"/>
          <p:nvPr/>
        </p:nvSpPr>
        <p:spPr>
          <a:xfrm>
            <a:off x="882432" y="760395"/>
            <a:ext cx="6878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競合製品・競合特許を入手、分析、読み込みしてください。</a:t>
            </a:r>
          </a:p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どのようなユーザー評価系を持っているか、記入してください。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23E0116-560A-907B-A806-7A9D348C9BFE}"/>
              </a:ext>
            </a:extLst>
          </p:cNvPr>
          <p:cNvSpPr/>
          <p:nvPr/>
        </p:nvSpPr>
        <p:spPr>
          <a:xfrm>
            <a:off x="924025" y="1482291"/>
            <a:ext cx="7991375" cy="15785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JP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C9B7F4-D3D9-3596-3934-DDE673EF4A74}"/>
              </a:ext>
            </a:extLst>
          </p:cNvPr>
          <p:cNvSpPr txBox="1"/>
          <p:nvPr/>
        </p:nvSpPr>
        <p:spPr>
          <a:xfrm>
            <a:off x="882432" y="3429000"/>
            <a:ext cx="71096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自分の提案しようとする（自社の）ユーザー評価系は十分ですか？</a:t>
            </a:r>
          </a:p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競合との対比でお考えください。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97046F-453E-E058-8B76-A66523FA8A7C}"/>
              </a:ext>
            </a:extLst>
          </p:cNvPr>
          <p:cNvSpPr/>
          <p:nvPr/>
        </p:nvSpPr>
        <p:spPr>
          <a:xfrm>
            <a:off x="924025" y="4150896"/>
            <a:ext cx="7991375" cy="15785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JP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49937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C45E87-F60C-2532-A55B-C7ED18E25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部下の方の商談前準備に対するフィードバック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5E6F63F-B119-46DE-2B6C-78B164EC3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</a:t>
            </a:r>
            <a:r>
              <a:rPr lang="en" altLang="ja-JP"/>
              <a:t>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761CE5-8E5B-186D-87F9-44461CF94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lang="ja-JP" altLang="en-US" smtClean="0"/>
              <a:pPr/>
              <a:t>21</a:t>
            </a:fld>
            <a:endParaRPr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A91FAD-D042-62EB-7EAB-1E82BF548818}"/>
              </a:ext>
            </a:extLst>
          </p:cNvPr>
          <p:cNvSpPr txBox="1"/>
          <p:nvPr/>
        </p:nvSpPr>
        <p:spPr>
          <a:xfrm>
            <a:off x="463550" y="601883"/>
            <a:ext cx="84518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このページに、部下の方の商談前準備を貼り付け、それに対してどのようにフィードバックをしたか、メモをご記入ください。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6825742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2ECE7-5629-614B-AEFE-D91F3ED43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商談前準備シー</a:t>
            </a:r>
            <a:r>
              <a:rPr lang="en-JP"/>
              <a:t>ト／</a:t>
            </a:r>
            <a:r>
              <a:rPr lang="ja-JP" altLang="en-US"/>
              <a:t>潜在課題発掘シート</a:t>
            </a:r>
            <a:r>
              <a:rPr lang="en-JP"/>
              <a:t>の必要性について</a:t>
            </a:r>
            <a:endParaRPr lang="en-JP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532750-44DD-F844-A50A-733D31652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</a:t>
            </a:r>
            <a:r>
              <a:rPr lang="en" altLang="ja-JP"/>
              <a:t>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AA6C83-6255-3E4A-8107-A57125C50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kumimoji="1" lang="ja-JP" altLang="en-US" smtClean="0"/>
              <a:t>22</a:t>
            </a:fld>
            <a:endParaRPr kumimoji="1" lang="ja-JP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729465-AB00-204B-BE52-172B451C46C9}"/>
              </a:ext>
            </a:extLst>
          </p:cNvPr>
          <p:cNvSpPr txBox="1"/>
          <p:nvPr/>
        </p:nvSpPr>
        <p:spPr>
          <a:xfrm>
            <a:off x="731520" y="542083"/>
            <a:ext cx="8272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次回までに</a:t>
            </a:r>
            <a:r>
              <a:rPr lang="en-JP">
                <a:latin typeface="Meiryo" panose="020B0604030504040204" pitchFamily="34" charset="-128"/>
                <a:ea typeface="Meiryo" panose="020B0604030504040204" pitchFamily="34" charset="-128"/>
              </a:rPr>
              <a:t>、商談前準備</a:t>
            </a:r>
            <a:r>
              <a:rPr lang="ja-JP" altLang="en-US">
                <a:latin typeface="Meiryo" panose="020B0604030504040204" pitchFamily="34" charset="-128"/>
                <a:ea typeface="Meiryo" panose="020B0604030504040204" pitchFamily="34" charset="-128"/>
              </a:rPr>
              <a:t>、潜在課題発掘シートのフィードバック</a:t>
            </a:r>
            <a:r>
              <a:rPr lang="en-JP">
                <a:latin typeface="Meiryo" panose="020B0604030504040204" pitchFamily="34" charset="-128"/>
                <a:ea typeface="Meiryo" panose="020B0604030504040204" pitchFamily="34" charset="-128"/>
              </a:rPr>
              <a:t>を実際に実施して</a:t>
            </a:r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（実験）、得られた結果をご記入ください。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E6AF822-A648-F34F-BF4C-E504CC075E1D}"/>
              </a:ext>
            </a:extLst>
          </p:cNvPr>
          <p:cNvSpPr/>
          <p:nvPr/>
        </p:nvSpPr>
        <p:spPr>
          <a:xfrm>
            <a:off x="828339" y="1212182"/>
            <a:ext cx="7921961" cy="526510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JP" dirty="0"/>
              <a:t>①メリットは？</a:t>
            </a:r>
          </a:p>
          <a:p>
            <a:endParaRPr lang="en-JP" dirty="0"/>
          </a:p>
          <a:p>
            <a:r>
              <a:rPr lang="en-JP" dirty="0"/>
              <a:t>②デメリットは？</a:t>
            </a:r>
          </a:p>
          <a:p>
            <a:endParaRPr lang="en-JP" dirty="0"/>
          </a:p>
          <a:p>
            <a:r>
              <a:rPr lang="en-JP" dirty="0"/>
              <a:t>③部下の反応は？</a:t>
            </a:r>
          </a:p>
          <a:p>
            <a:endParaRPr lang="en-JP" dirty="0"/>
          </a:p>
          <a:p>
            <a:r>
              <a:rPr lang="en-JP" dirty="0"/>
              <a:t>④ご自分の手応えは？</a:t>
            </a:r>
          </a:p>
          <a:p>
            <a:endParaRPr lang="en-JP" dirty="0"/>
          </a:p>
          <a:p>
            <a:r>
              <a:rPr lang="en-JP" dirty="0"/>
              <a:t>⑤他の人も実施した方が良い？</a:t>
            </a:r>
          </a:p>
          <a:p>
            <a:endParaRPr lang="en-JP" dirty="0"/>
          </a:p>
          <a:p>
            <a:r>
              <a:rPr lang="en-JP" dirty="0"/>
              <a:t>⑥他に「先生になる」を実現する手段はどのようなものがありそうか？</a:t>
            </a:r>
          </a:p>
        </p:txBody>
      </p:sp>
    </p:spTree>
    <p:extLst>
      <p:ext uri="{BB962C8B-B14F-4D97-AF65-F5344CB8AC3E}">
        <p14:creationId xmlns:p14="http://schemas.microsoft.com/office/powerpoint/2010/main" val="7840321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B062F-C708-95B4-36B9-6C08E848B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9A9856-5199-6E38-023A-841D1DCFF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部下の方の潜在課題発掘シートに対するフィードバック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4E53EEC-3D29-8DFE-DD69-0A5A08E95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</a:t>
            </a:r>
            <a:r>
              <a:rPr lang="en" altLang="ja-JP"/>
              <a:t>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BF11EC-35F1-727F-B713-74360249A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lang="ja-JP" altLang="en-US" smtClean="0"/>
              <a:pPr/>
              <a:t>23</a:t>
            </a:fld>
            <a:endParaRPr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4B94266-96F1-A0CF-D085-C7DEBA240C31}"/>
              </a:ext>
            </a:extLst>
          </p:cNvPr>
          <p:cNvSpPr txBox="1"/>
          <p:nvPr/>
        </p:nvSpPr>
        <p:spPr>
          <a:xfrm>
            <a:off x="463550" y="601883"/>
            <a:ext cx="84518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このページに、部下の方の潜在課題シートを貼り付け、それに対してどのようにフィードバックをしたか、メモをご記入ください。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8783913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2ECE7-5629-614B-AEFE-D91F3ED43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/>
              <a:t>商談前準備の状況について</a:t>
            </a:r>
            <a:endParaRPr lang="en-JP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532750-44DD-F844-A50A-733D31652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</a:t>
            </a:r>
            <a:r>
              <a:rPr lang="en" altLang="ja-JP"/>
              <a:t>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AA6C83-6255-3E4A-8107-A57125C50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kumimoji="1" lang="ja-JP" altLang="en-US" smtClean="0"/>
              <a:t>24</a:t>
            </a:fld>
            <a:endParaRPr kumimoji="1" lang="ja-JP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146B4D-1969-C64D-B151-9F8ED11BC911}"/>
              </a:ext>
            </a:extLst>
          </p:cNvPr>
          <p:cNvSpPr txBox="1"/>
          <p:nvPr/>
        </p:nvSpPr>
        <p:spPr>
          <a:xfrm>
            <a:off x="731520" y="3429000"/>
            <a:ext cx="7109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>
                <a:latin typeface="Meiryo" panose="020B0604030504040204" pitchFamily="34" charset="-128"/>
                <a:ea typeface="Meiryo" panose="020B0604030504040204" pitchFamily="34" charset="-128"/>
              </a:rPr>
              <a:t>商談前準備の</a:t>
            </a:r>
            <a:r>
              <a:rPr lang="en-JP" u="sng">
                <a:latin typeface="Meiryo" panose="020B0604030504040204" pitchFamily="34" charset="-128"/>
                <a:ea typeface="Meiryo" panose="020B0604030504040204" pitchFamily="34" charset="-128"/>
              </a:rPr>
              <a:t>実際の状況について</a:t>
            </a:r>
            <a:r>
              <a:rPr lang="en-JP">
                <a:latin typeface="Meiryo" panose="020B0604030504040204" pitchFamily="34" charset="-128"/>
                <a:ea typeface="Meiryo" panose="020B0604030504040204" pitchFamily="34" charset="-128"/>
              </a:rPr>
              <a:t>記述してください</a:t>
            </a:r>
            <a:r>
              <a:rPr lang="ja-JP" altLang="en-US">
                <a:latin typeface="Meiryo" panose="020B0604030504040204" pitchFamily="34" charset="-128"/>
                <a:ea typeface="Meiryo" panose="020B0604030504040204" pitchFamily="34" charset="-128"/>
              </a:rPr>
              <a:t>（運用状況）</a:t>
            </a:r>
            <a:r>
              <a:rPr lang="en-JP">
                <a:latin typeface="Meiryo" panose="020B0604030504040204" pitchFamily="34" charset="-128"/>
                <a:ea typeface="Meiryo" panose="020B0604030504040204" pitchFamily="34" charset="-128"/>
              </a:rPr>
              <a:t>。</a:t>
            </a:r>
            <a:endParaRPr lang="en-JP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843C256-13F7-B447-B5B4-989F80C72F97}"/>
              </a:ext>
            </a:extLst>
          </p:cNvPr>
          <p:cNvSpPr/>
          <p:nvPr/>
        </p:nvSpPr>
        <p:spPr>
          <a:xfrm>
            <a:off x="828339" y="3798332"/>
            <a:ext cx="7921961" cy="19635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JP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729465-AB00-204B-BE52-172B451C46C9}"/>
              </a:ext>
            </a:extLst>
          </p:cNvPr>
          <p:cNvSpPr txBox="1"/>
          <p:nvPr/>
        </p:nvSpPr>
        <p:spPr>
          <a:xfrm>
            <a:off x="731520" y="772014"/>
            <a:ext cx="8032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現行の商談前準備の</a:t>
            </a:r>
            <a:r>
              <a:rPr lang="en-JP" u="sng" dirty="0">
                <a:latin typeface="Meiryo" panose="020B0604030504040204" pitchFamily="34" charset="-128"/>
                <a:ea typeface="Meiryo" panose="020B0604030504040204" pitchFamily="34" charset="-128"/>
              </a:rPr>
              <a:t>ルール</a:t>
            </a:r>
            <a:r>
              <a:rPr lang="en-JP" u="sng">
                <a:latin typeface="Meiryo" panose="020B0604030504040204" pitchFamily="34" charset="-128"/>
                <a:ea typeface="Meiryo" panose="020B0604030504040204" pitchFamily="34" charset="-128"/>
              </a:rPr>
              <a:t>・規則について</a:t>
            </a:r>
            <a:r>
              <a:rPr lang="en-JP">
                <a:latin typeface="Meiryo" panose="020B0604030504040204" pitchFamily="34" charset="-128"/>
                <a:ea typeface="Meiryo" panose="020B0604030504040204" pitchFamily="34" charset="-128"/>
              </a:rPr>
              <a:t>記述してください</a:t>
            </a:r>
            <a:r>
              <a:rPr lang="ja-JP" altLang="en-US">
                <a:latin typeface="Meiryo" panose="020B0604030504040204" pitchFamily="34" charset="-128"/>
                <a:ea typeface="Meiryo" panose="020B0604030504040204" pitchFamily="34" charset="-128"/>
              </a:rPr>
              <a:t>（整備状況）</a:t>
            </a:r>
            <a:r>
              <a:rPr lang="en-JP">
                <a:latin typeface="Meiryo" panose="020B0604030504040204" pitchFamily="34" charset="-128"/>
                <a:ea typeface="Meiryo" panose="020B0604030504040204" pitchFamily="34" charset="-128"/>
              </a:rPr>
              <a:t>。</a:t>
            </a:r>
            <a:endParaRPr lang="en-JP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E6AF822-A648-F34F-BF4C-E504CC075E1D}"/>
              </a:ext>
            </a:extLst>
          </p:cNvPr>
          <p:cNvSpPr/>
          <p:nvPr/>
        </p:nvSpPr>
        <p:spPr>
          <a:xfrm>
            <a:off x="828339" y="1141346"/>
            <a:ext cx="7921961" cy="19635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JP" dirty="0"/>
          </a:p>
        </p:txBody>
      </p:sp>
    </p:spTree>
    <p:extLst>
      <p:ext uri="{BB962C8B-B14F-4D97-AF65-F5344CB8AC3E}">
        <p14:creationId xmlns:p14="http://schemas.microsoft.com/office/powerpoint/2010/main" val="28819010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2ECE7-5629-614B-AEFE-D91F3ED43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商談前準備シ</a:t>
            </a:r>
            <a:r>
              <a:rPr lang="en-JP"/>
              <a:t>ートの必要性について</a:t>
            </a:r>
            <a:endParaRPr lang="en-JP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532750-44DD-F844-A50A-733D31652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</a:t>
            </a:r>
            <a:r>
              <a:rPr lang="en" altLang="ja-JP"/>
              <a:t>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AA6C83-6255-3E4A-8107-A57125C50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kumimoji="1" lang="ja-JP" altLang="en-US" smtClean="0"/>
              <a:t>25</a:t>
            </a:fld>
            <a:endParaRPr kumimoji="1" lang="ja-JP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146B4D-1969-C64D-B151-9F8ED11BC911}"/>
              </a:ext>
            </a:extLst>
          </p:cNvPr>
          <p:cNvSpPr txBox="1"/>
          <p:nvPr/>
        </p:nvSpPr>
        <p:spPr>
          <a:xfrm>
            <a:off x="731520" y="3531494"/>
            <a:ext cx="64171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潜在課題発掘シートを誰が、どのような頻度で記入すべきか</a:t>
            </a:r>
          </a:p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お考えを述べてください。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843C256-13F7-B447-B5B4-989F80C72F97}"/>
              </a:ext>
            </a:extLst>
          </p:cNvPr>
          <p:cNvSpPr/>
          <p:nvPr/>
        </p:nvSpPr>
        <p:spPr>
          <a:xfrm>
            <a:off x="828339" y="4175146"/>
            <a:ext cx="7921961" cy="196358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JP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729465-AB00-204B-BE52-172B451C46C9}"/>
              </a:ext>
            </a:extLst>
          </p:cNvPr>
          <p:cNvSpPr txBox="1"/>
          <p:nvPr/>
        </p:nvSpPr>
        <p:spPr>
          <a:xfrm>
            <a:off x="731520" y="542083"/>
            <a:ext cx="57246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潜在課題発掘シートは必要だと思いますか？</a:t>
            </a:r>
          </a:p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「必要ある」場合はその理由を、</a:t>
            </a:r>
          </a:p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「必要ない」場合、その代替手段をご記入ください。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E6AF822-A648-F34F-BF4C-E504CC075E1D}"/>
              </a:ext>
            </a:extLst>
          </p:cNvPr>
          <p:cNvSpPr/>
          <p:nvPr/>
        </p:nvSpPr>
        <p:spPr>
          <a:xfrm>
            <a:off x="828339" y="1442020"/>
            <a:ext cx="7921961" cy="196358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JP" dirty="0"/>
          </a:p>
        </p:txBody>
      </p:sp>
    </p:spTree>
    <p:extLst>
      <p:ext uri="{BB962C8B-B14F-4D97-AF65-F5344CB8AC3E}">
        <p14:creationId xmlns:p14="http://schemas.microsoft.com/office/powerpoint/2010/main" val="2799676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0A8C1D-591A-FF6B-E36D-9377D8A77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宿題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68EDCEB-89B2-0ABF-268B-57C474F75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</a:t>
            </a:r>
            <a:r>
              <a:rPr lang="en" altLang="ja-JP"/>
              <a:t>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DC7B491-ED53-2500-015D-09B33C80B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lang="ja-JP" altLang="en-US" smtClean="0"/>
              <a:pPr/>
              <a:t>3</a:t>
            </a:fld>
            <a:endParaRPr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CB8A190-259C-2D7C-475E-CD17F4E86294}"/>
              </a:ext>
            </a:extLst>
          </p:cNvPr>
          <p:cNvSpPr txBox="1"/>
          <p:nvPr/>
        </p:nvSpPr>
        <p:spPr>
          <a:xfrm>
            <a:off x="670560" y="873760"/>
            <a:ext cx="915009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１）ユーザー評価系の評価に取り組み、提案をまとめる（</a:t>
            </a:r>
            <a:r>
              <a:rPr lang="en-US" altLang="ja-JP" dirty="0"/>
              <a:t>P20</a:t>
            </a:r>
            <a:r>
              <a:rPr lang="ja-JP" altLang="en-US"/>
              <a:t>）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lang="ja-JP" altLang="en-US"/>
              <a:t>２</a:t>
            </a:r>
            <a:r>
              <a:rPr kumimoji="1" lang="ja-JP" altLang="en-US"/>
              <a:t>）部下の方の商談前準備シートを閲覧、フィードバックメモをまとめる（</a:t>
            </a:r>
            <a:r>
              <a:rPr kumimoji="1" lang="en-US" altLang="ja-JP" dirty="0"/>
              <a:t>P21</a:t>
            </a:r>
            <a:r>
              <a:rPr kumimoji="1" lang="ja-JP" altLang="en-US"/>
              <a:t>、</a:t>
            </a:r>
            <a:r>
              <a:rPr kumimoji="1" lang="en-US" altLang="ja-JP" dirty="0"/>
              <a:t>22</a:t>
            </a:r>
            <a:r>
              <a:rPr kumimoji="1" lang="ja-JP" altLang="en-US"/>
              <a:t>）</a:t>
            </a:r>
            <a:endParaRPr kumimoji="1" lang="en-US" altLang="ja-JP" dirty="0"/>
          </a:p>
          <a:p>
            <a:r>
              <a:rPr lang="ja-JP" altLang="en-US"/>
              <a:t>　→　次回、フィードバックの内容をご発表ください</a:t>
            </a:r>
            <a:endParaRPr kumimoji="1" lang="en-US" altLang="ja-JP" dirty="0"/>
          </a:p>
          <a:p>
            <a:endParaRPr lang="en-US" altLang="ja-JP" dirty="0"/>
          </a:p>
          <a:p>
            <a:r>
              <a:rPr lang="ja-JP" altLang="en-US"/>
              <a:t>３</a:t>
            </a:r>
            <a:r>
              <a:rPr kumimoji="1" lang="ja-JP" altLang="en-US"/>
              <a:t>）潜在課題発掘シートを自分を閲覧、フィードバックメモをまとめる（</a:t>
            </a:r>
            <a:r>
              <a:rPr kumimoji="1" lang="en-US" altLang="ja-JP" dirty="0"/>
              <a:t>P23</a:t>
            </a:r>
            <a:r>
              <a:rPr kumimoji="1" lang="ja-JP" altLang="en-US"/>
              <a:t>）</a:t>
            </a:r>
            <a:endParaRPr kumimoji="1" lang="en-US" altLang="ja-JP" dirty="0"/>
          </a:p>
          <a:p>
            <a:r>
              <a:rPr lang="ja-JP" altLang="en-US"/>
              <a:t>　→　次回、フィードバックの内容をご発表ください</a:t>
            </a:r>
            <a:endParaRPr kumimoji="1" lang="en-US" altLang="ja-JP" dirty="0"/>
          </a:p>
          <a:p>
            <a:endParaRPr lang="en-US" altLang="ja-JP" dirty="0"/>
          </a:p>
          <a:p>
            <a:r>
              <a:rPr lang="ja-JP" altLang="en-US"/>
              <a:t>４</a:t>
            </a:r>
            <a:r>
              <a:rPr kumimoji="1" lang="ja-JP" altLang="en-US"/>
              <a:t>）本資料のワークシートに取り組み、商談前準備のルール</a:t>
            </a:r>
            <a:r>
              <a:rPr lang="ja-JP" altLang="en-US"/>
              <a:t>と、</a:t>
            </a:r>
            <a:r>
              <a:rPr kumimoji="1" lang="ja-JP" altLang="en-US"/>
              <a:t>潜在課題発掘シートのルールを策定してください。（</a:t>
            </a:r>
            <a:r>
              <a:rPr kumimoji="1" lang="en-US" altLang="ja-JP" dirty="0"/>
              <a:t>P24</a:t>
            </a:r>
            <a:r>
              <a:rPr kumimoji="1" lang="ja-JP" altLang="en-US"/>
              <a:t>、</a:t>
            </a:r>
            <a:r>
              <a:rPr kumimoji="1" lang="en-US" altLang="ja-JP"/>
              <a:t>25</a:t>
            </a:r>
            <a:r>
              <a:rPr lang="ja-JP" altLang="en-US"/>
              <a:t>、自由記述</a:t>
            </a:r>
            <a:r>
              <a:rPr kumimoji="1" lang="ja-JP" altLang="en-US"/>
              <a:t>）</a:t>
            </a:r>
            <a:endParaRPr kumimoji="1" lang="en-US" altLang="ja-JP" dirty="0"/>
          </a:p>
          <a:p>
            <a:endParaRPr lang="en-US" altLang="ja-JP" dirty="0"/>
          </a:p>
          <a:p>
            <a:r>
              <a:rPr lang="ja-JP" altLang="en-US" u="sng"/>
              <a:t>４の考慮事項</a:t>
            </a:r>
            <a:endParaRPr lang="en-US" altLang="ja-JP" u="sng" dirty="0"/>
          </a:p>
          <a:p>
            <a:r>
              <a:rPr lang="ja-JP" altLang="en-US"/>
              <a:t>・現行制度（規定、ルール）の評価</a:t>
            </a:r>
            <a:endParaRPr lang="en-US" altLang="ja-JP" dirty="0"/>
          </a:p>
          <a:p>
            <a:r>
              <a:rPr lang="ja-JP" altLang="en-US"/>
              <a:t>・制度の変更案</a:t>
            </a:r>
            <a:endParaRPr lang="en-US" altLang="ja-JP" dirty="0"/>
          </a:p>
          <a:p>
            <a:r>
              <a:rPr kumimoji="1" lang="ja-JP" altLang="en-US"/>
              <a:t>・フォーマット</a:t>
            </a:r>
            <a:endParaRPr kumimoji="1" lang="en-US" altLang="ja-JP" dirty="0"/>
          </a:p>
          <a:p>
            <a:r>
              <a:rPr lang="ja-JP" altLang="en-US"/>
              <a:t>・目標値（</a:t>
            </a:r>
            <a:r>
              <a:rPr lang="en-US" altLang="ja-JP" dirty="0"/>
              <a:t>MBO</a:t>
            </a:r>
            <a:r>
              <a:rPr lang="ja-JP" altLang="en-US"/>
              <a:t>・目標管理制度に入れる事項）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75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57859C-DCBC-64A6-2481-59C6F07BD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営業のソリューション化、営業担当者向け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4B75C44-C76D-E60C-F2C2-A300866A3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</a:t>
            </a:r>
            <a:r>
              <a:rPr lang="en" altLang="ja-JP"/>
              <a:t>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4C8585E-B307-A91E-101E-ADA62C039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lang="ja-JP" altLang="en-US" smtClean="0"/>
              <a:pPr/>
              <a:t>4</a:t>
            </a:fld>
            <a:endParaRPr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E9B8429-6ADE-91CE-C85E-D2D27197AD00}"/>
              </a:ext>
            </a:extLst>
          </p:cNvPr>
          <p:cNvSpPr txBox="1"/>
          <p:nvPr/>
        </p:nvSpPr>
        <p:spPr>
          <a:xfrm>
            <a:off x="970280" y="698568"/>
            <a:ext cx="79451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営業担当者向けには、</a:t>
            </a:r>
            <a:r>
              <a:rPr kumimoji="1" lang="en-US" altLang="ja-JP" dirty="0"/>
              <a:t>E</a:t>
            </a:r>
            <a:r>
              <a:rPr kumimoji="1" lang="ja-JP" altLang="en-US"/>
              <a:t>ラーニングにて、</a:t>
            </a:r>
            <a:endParaRPr kumimoji="1" lang="en-US" altLang="ja-JP" dirty="0"/>
          </a:p>
          <a:p>
            <a:r>
              <a:rPr kumimoji="1" lang="ja-JP" altLang="en-US"/>
              <a:t>　</a:t>
            </a:r>
            <a:r>
              <a:rPr kumimoji="1" lang="en-US" altLang="ja-JP" dirty="0"/>
              <a:t>①</a:t>
            </a:r>
            <a:r>
              <a:rPr kumimoji="1" lang="ja-JP" altLang="en-US"/>
              <a:t>ソリューション・カタログ（先生になるためのツール）</a:t>
            </a:r>
            <a:endParaRPr kumimoji="1" lang="en-US" altLang="ja-JP" dirty="0"/>
          </a:p>
          <a:p>
            <a:r>
              <a:rPr lang="ja-JP" altLang="en-US"/>
              <a:t>　</a:t>
            </a:r>
            <a:r>
              <a:rPr lang="en-US" altLang="ja-JP" dirty="0"/>
              <a:t>②</a:t>
            </a:r>
            <a:r>
              <a:rPr lang="ja-JP" altLang="en-US"/>
              <a:t>商談前準備（顧客の勉強）</a:t>
            </a:r>
            <a:endParaRPr lang="en-US" altLang="ja-JP" dirty="0"/>
          </a:p>
          <a:p>
            <a:r>
              <a:rPr kumimoji="1" lang="ja-JP" altLang="en-US"/>
              <a:t>　</a:t>
            </a:r>
            <a:r>
              <a:rPr kumimoji="1" lang="en-US" altLang="ja-JP" dirty="0"/>
              <a:t>③</a:t>
            </a:r>
            <a:r>
              <a:rPr kumimoji="1" lang="ja-JP" altLang="en-US"/>
              <a:t>潜在ニーズ発掘実務</a:t>
            </a:r>
            <a:endParaRPr lang="en-US" altLang="ja-JP" dirty="0"/>
          </a:p>
          <a:p>
            <a:r>
              <a:rPr kumimoji="1" lang="ja-JP" altLang="en-US"/>
              <a:t>を教育します。</a:t>
            </a:r>
            <a:endParaRPr kumimoji="1" lang="en-US" altLang="ja-JP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1BAFE13-5FA5-307F-A0A9-B2755F602969}"/>
              </a:ext>
            </a:extLst>
          </p:cNvPr>
          <p:cNvSpPr txBox="1"/>
          <p:nvPr/>
        </p:nvSpPr>
        <p:spPr>
          <a:xfrm>
            <a:off x="1684015" y="2309222"/>
            <a:ext cx="5387345" cy="258532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kumimoji="1" lang="en-US" altLang="ja-JP" sz="1800" b="1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</a:t>
            </a:r>
            <a:r>
              <a:rPr kumimoji="1" lang="ja-JP" altLang="en-US" sz="1800" b="1" i="0" u="none" strike="noStrike" kern="120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ラーニングの内容</a:t>
            </a:r>
            <a:endParaRPr kumimoji="1" lang="en-US" altLang="ja-JP" sz="1800" b="1" i="0" u="none" strike="noStrike" kern="120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kumimoji="1" lang="ja-JP" altLang="ja-JP" sz="1800" b="0" i="0" u="none" strike="noStrike" kern="120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・ソリューション履歴の棚卸し</a:t>
            </a:r>
            <a:endParaRPr lang="ja-JP" altLang="ja-JP" sz="1800" b="0" i="0" u="none" strike="noStrike">
              <a:effectLst/>
              <a:latin typeface="Arial" panose="020B0604020202020204" pitchFamily="34" charset="0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kumimoji="1" lang="ja-JP" altLang="ja-JP" sz="1800" b="0" i="0" u="none" strike="noStrike" kern="120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・ソリューション・カタログ</a:t>
            </a:r>
            <a:endParaRPr lang="ja-JP" altLang="ja-JP" sz="1800" b="0" i="0" u="none" strike="noStrike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kumimoji="1" lang="ja-JP" altLang="ja-JP" sz="1800" b="0" i="0" u="none" strike="noStrike" kern="120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・商談前準備の実務</a:t>
            </a:r>
            <a:endParaRPr lang="ja-JP" altLang="ja-JP" sz="1800" b="0" i="0" u="none" strike="noStrike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kumimoji="1" lang="ja-JP" altLang="ja-JP" sz="1800" b="0" i="0" u="none" strike="noStrike" kern="120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・潜在ニーズ発掘の実務</a:t>
            </a:r>
            <a:endParaRPr lang="ja-JP" altLang="ja-JP" sz="1800" b="0" i="0" u="none" strike="noStrike">
              <a:effectLst/>
              <a:latin typeface="Arial" panose="020B0604020202020204" pitchFamily="34" charset="0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kumimoji="1" lang="ja-JP" altLang="ja-JP" sz="1800" b="0" i="0" u="none" strike="noStrike" kern="120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・ソリューション履歴の棚卸し</a:t>
            </a:r>
            <a:endParaRPr lang="ja-JP" altLang="ja-JP" sz="1800" b="0" i="0" u="none" strike="noStrike">
              <a:effectLst/>
              <a:latin typeface="Arial" panose="020B0604020202020204" pitchFamily="34" charset="0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kumimoji="1" lang="ja-JP" altLang="ja-JP" sz="1800" b="0" i="0" u="none" strike="noStrike" kern="120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・ソリューション・カタログ</a:t>
            </a:r>
            <a:endParaRPr lang="ja-JP" altLang="ja-JP" sz="1800" b="0" i="0" u="none" strike="noStrike">
              <a:effectLst/>
              <a:latin typeface="Arial" panose="020B0604020202020204" pitchFamily="34" charset="0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kumimoji="1" lang="ja-JP" altLang="ja-JP" sz="1800" b="0" i="0" u="none" strike="noStrike" kern="120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・商談前準備の実務</a:t>
            </a:r>
            <a:endParaRPr lang="ja-JP" altLang="ja-JP" sz="1800" b="0" i="0" u="none" strike="noStrike">
              <a:effectLst/>
              <a:latin typeface="Arial" panose="020B0604020202020204" pitchFamily="34" charset="0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kumimoji="1" lang="ja-JP" altLang="ja-JP" sz="1800" b="0" i="0" u="none" strike="noStrike" kern="120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・潜在ニーズ発掘の実務</a:t>
            </a:r>
            <a:endParaRPr lang="ja-JP" altLang="ja-JP" sz="1800" b="0" i="0" u="none" strike="noStrike">
              <a:effectLst/>
              <a:latin typeface="Arial" panose="020B0604020202020204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A9822B1-BB89-D172-4B0E-8EC8B683FFF7}"/>
              </a:ext>
            </a:extLst>
          </p:cNvPr>
          <p:cNvSpPr txBox="1"/>
          <p:nvPr/>
        </p:nvSpPr>
        <p:spPr>
          <a:xfrm>
            <a:off x="1137920" y="5070411"/>
            <a:ext cx="6228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視聴時間は全体として２，３時間程度。</a:t>
            </a:r>
            <a:endParaRPr kumimoji="1" lang="en-US" altLang="ja-JP" dirty="0"/>
          </a:p>
          <a:p>
            <a:r>
              <a:rPr lang="ja-JP" altLang="en-US"/>
              <a:t>メールアドレスごとに視聴履歴をご確認いただけます。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066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57859C-DCBC-64A6-2481-59C6F07BD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営業のソリューション化研修内容（リアル研修）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4B75C44-C76D-E60C-F2C2-A300866A3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</a:t>
            </a:r>
            <a:r>
              <a:rPr lang="en" altLang="ja-JP"/>
              <a:t>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4C8585E-B307-A91E-101E-ADA62C039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lang="ja-JP" altLang="en-US" smtClean="0"/>
              <a:pPr/>
              <a:t>5</a:t>
            </a:fld>
            <a:endParaRPr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E9B8429-6ADE-91CE-C85E-D2D27197AD00}"/>
              </a:ext>
            </a:extLst>
          </p:cNvPr>
          <p:cNvSpPr txBox="1"/>
          <p:nvPr/>
        </p:nvSpPr>
        <p:spPr>
          <a:xfrm>
            <a:off x="609600" y="578139"/>
            <a:ext cx="79451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営業ラインマネージャーには、</a:t>
            </a:r>
            <a:endParaRPr kumimoji="1" lang="en-US" altLang="ja-JP" dirty="0"/>
          </a:p>
          <a:p>
            <a:r>
              <a:rPr kumimoji="1" lang="ja-JP" altLang="en-US"/>
              <a:t>　</a:t>
            </a:r>
            <a:r>
              <a:rPr kumimoji="1" lang="en-US" altLang="ja-JP" dirty="0"/>
              <a:t>①</a:t>
            </a:r>
            <a:r>
              <a:rPr kumimoji="1" lang="ja-JP" altLang="en-US"/>
              <a:t>ソリューション・カタログ（先生になるためのツール）</a:t>
            </a:r>
            <a:endParaRPr kumimoji="1" lang="en-US" altLang="ja-JP" dirty="0"/>
          </a:p>
          <a:p>
            <a:r>
              <a:rPr lang="ja-JP" altLang="en-US"/>
              <a:t>　</a:t>
            </a:r>
            <a:r>
              <a:rPr lang="en-US" altLang="ja-JP" dirty="0"/>
              <a:t>②</a:t>
            </a:r>
            <a:r>
              <a:rPr lang="ja-JP" altLang="en-US"/>
              <a:t>商談前準備（顧客の勉強）</a:t>
            </a:r>
            <a:endParaRPr lang="en-US" altLang="ja-JP" dirty="0"/>
          </a:p>
          <a:p>
            <a:r>
              <a:rPr kumimoji="1" lang="ja-JP" altLang="en-US"/>
              <a:t>　</a:t>
            </a:r>
            <a:r>
              <a:rPr kumimoji="1" lang="en-US" altLang="ja-JP" dirty="0"/>
              <a:t>③</a:t>
            </a:r>
            <a:r>
              <a:rPr kumimoji="1" lang="ja-JP" altLang="en-US"/>
              <a:t>潜在ニーズ発掘実務</a:t>
            </a:r>
            <a:endParaRPr lang="en-US" altLang="ja-JP" dirty="0"/>
          </a:p>
          <a:p>
            <a:r>
              <a:rPr kumimoji="1" lang="ja-JP" altLang="en-US"/>
              <a:t>を教育し、実装するための社内提案をしてもらいます。</a:t>
            </a:r>
            <a:endParaRPr kumimoji="1" lang="en-US" altLang="ja-JP" dirty="0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AF445F6-6E41-807E-737E-3156BCBD20F4}"/>
              </a:ext>
            </a:extLst>
          </p:cNvPr>
          <p:cNvGraphicFramePr>
            <a:graphicFrameLocks noGrp="1"/>
          </p:cNvGraphicFramePr>
          <p:nvPr/>
        </p:nvGraphicFramePr>
        <p:xfrm>
          <a:off x="463544" y="2055467"/>
          <a:ext cx="8832857" cy="38598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6897">
                  <a:extLst>
                    <a:ext uri="{9D8B030D-6E8A-4147-A177-3AD203B41FA5}">
                      <a16:colId xmlns:a16="http://schemas.microsoft.com/office/drawing/2014/main" val="644077188"/>
                    </a:ext>
                  </a:extLst>
                </a:gridCol>
                <a:gridCol w="1387660">
                  <a:extLst>
                    <a:ext uri="{9D8B030D-6E8A-4147-A177-3AD203B41FA5}">
                      <a16:colId xmlns:a16="http://schemas.microsoft.com/office/drawing/2014/main" val="1408169415"/>
                    </a:ext>
                  </a:extLst>
                </a:gridCol>
                <a:gridCol w="1387660">
                  <a:extLst>
                    <a:ext uri="{9D8B030D-6E8A-4147-A177-3AD203B41FA5}">
                      <a16:colId xmlns:a16="http://schemas.microsoft.com/office/drawing/2014/main" val="3653892760"/>
                    </a:ext>
                  </a:extLst>
                </a:gridCol>
                <a:gridCol w="1387660">
                  <a:extLst>
                    <a:ext uri="{9D8B030D-6E8A-4147-A177-3AD203B41FA5}">
                      <a16:colId xmlns:a16="http://schemas.microsoft.com/office/drawing/2014/main" val="2994726415"/>
                    </a:ext>
                  </a:extLst>
                </a:gridCol>
                <a:gridCol w="1387660">
                  <a:extLst>
                    <a:ext uri="{9D8B030D-6E8A-4147-A177-3AD203B41FA5}">
                      <a16:colId xmlns:a16="http://schemas.microsoft.com/office/drawing/2014/main" val="859951190"/>
                    </a:ext>
                  </a:extLst>
                </a:gridCol>
                <a:gridCol w="1387660">
                  <a:extLst>
                    <a:ext uri="{9D8B030D-6E8A-4147-A177-3AD203B41FA5}">
                      <a16:colId xmlns:a16="http://schemas.microsoft.com/office/drawing/2014/main" val="286673763"/>
                    </a:ext>
                  </a:extLst>
                </a:gridCol>
                <a:gridCol w="1387660">
                  <a:extLst>
                    <a:ext uri="{9D8B030D-6E8A-4147-A177-3AD203B41FA5}">
                      <a16:colId xmlns:a16="http://schemas.microsoft.com/office/drawing/2014/main" val="246695463"/>
                    </a:ext>
                  </a:extLst>
                </a:gridCol>
              </a:tblGrid>
              <a:tr h="3851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１回目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２回目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３回目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４回目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５回目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６回目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264271"/>
                  </a:ext>
                </a:extLst>
              </a:tr>
              <a:tr h="18459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実施内容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/>
                        <a:t>講義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/>
                        <a:t>主に営業のソリューション化の考え方や実務について学習をしていただきます。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/>
                        <a:t>・ソリューション履歴の棚卸し</a:t>
                      </a: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/>
                        <a:t>・ソリューション・カタログ</a:t>
                      </a:r>
                      <a:endParaRPr kumimoji="1" lang="en-US" altLang="ja-JP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/>
                        <a:t>・商談前準備の実務</a:t>
                      </a: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/>
                        <a:t>・潜在ニーズ発掘の実務</a:t>
                      </a: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/>
                        <a:t>・潜在課題発掘シートの仕組み化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/>
                        <a:t>・ソリューションカタログの仕組み化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/>
                        <a:t>・商談前準備の仕組み化</a:t>
                      </a:r>
                      <a:endParaRPr kumimoji="1" lang="en-US" altLang="ja-JP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/>
                        <a:t>・潜在課題発掘シートの仕組み化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/>
                        <a:t>・ソリューションカタログの仕組み化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/>
                        <a:t>・商談前準備の仕組み化</a:t>
                      </a:r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/>
                        <a:t>まとめ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5742903"/>
                  </a:ext>
                </a:extLst>
              </a:tr>
              <a:tr h="30673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参加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/>
                        <a:t>ラインマネージャ＋担当者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/>
                        <a:t>ラインマネージャ＋担当者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/>
                        <a:t>ラインマネージャ＋担当者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/>
                        <a:t>ラインマネージャ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/>
                        <a:t>ラインマネージャ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/>
                        <a:t>ラインマネージャ＋担当者＋経営層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9014728"/>
                  </a:ext>
                </a:extLst>
              </a:tr>
              <a:tr h="24958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形式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/>
                        <a:t>主に講義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/>
                        <a:t>宿題共有とフィードバック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/>
                        <a:t>宿題共有とフィードバック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/>
                        <a:t>宿題共有とフィードバック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/>
                        <a:t>宿題共有とフィードバック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/>
                        <a:t>発表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347799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F2B88D3-A010-2D08-BB3C-83BB19986A0C}"/>
              </a:ext>
            </a:extLst>
          </p:cNvPr>
          <p:cNvSpPr txBox="1"/>
          <p:nvPr/>
        </p:nvSpPr>
        <p:spPr>
          <a:xfrm>
            <a:off x="1290990" y="5956695"/>
            <a:ext cx="48013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１回あたり２</a:t>
            </a:r>
            <a:r>
              <a:rPr kumimoji="1" lang="en-US" altLang="ja-JP" dirty="0"/>
              <a:t>〜</a:t>
            </a:r>
            <a:r>
              <a:rPr kumimoji="1" lang="ja-JP" altLang="en-US"/>
              <a:t>４時間の宿題がございます。</a:t>
            </a:r>
            <a:endParaRPr kumimoji="1" lang="en-US" altLang="ja-JP" dirty="0"/>
          </a:p>
          <a:p>
            <a:r>
              <a:rPr lang="ja-JP" altLang="en-US"/>
              <a:t>実施するよう指示をお願いいたします。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3524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475009-5577-94D3-2E59-5010C6732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ユーザー評価系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B847613-948A-0136-5D65-4BD5BBCA89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337CE12-2136-7C54-3006-107D8604A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</a:t>
            </a:r>
            <a:r>
              <a:rPr lang="en" altLang="ja-JP"/>
              <a:t>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7F50808-6F5D-7161-E18F-DE6DD8114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lang="ja-JP" altLang="en-US" smtClean="0"/>
              <a:pPr/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84402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B02CDC-D012-41DE-AE6B-A65AB5B9D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1600" dirty="0"/>
              <a:t>「お客様よりよく知っている」状態にするための、技術マーケッターの提案の範囲</a:t>
            </a:r>
            <a:endParaRPr kumimoji="1" lang="en-US" altLang="ja-JP" sz="1600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8CE7EDC-BC58-4133-8AFB-CB9BFEC27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5EA451D-EC0C-46A6-88FA-B51AF1706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370401" y="1163960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ここまでなら</a:t>
            </a:r>
            <a:endParaRPr lang="en-US" altLang="ja-JP" sz="1200" dirty="0"/>
          </a:p>
          <a:p>
            <a:r>
              <a:rPr lang="ja-JP" altLang="en-US" sz="1200" dirty="0"/>
              <a:t>価格主導権は不透明</a:t>
            </a:r>
            <a:endParaRPr lang="en-US" altLang="ja-JP" sz="1200" dirty="0"/>
          </a:p>
          <a:p>
            <a:r>
              <a:rPr kumimoji="1" lang="ja-JP" altLang="en-US" sz="1200" dirty="0"/>
              <a:t>↓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8370401" y="1886339"/>
            <a:ext cx="11079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ここまで実施</a:t>
            </a:r>
            <a:endParaRPr kumimoji="1" lang="en-US" altLang="ja-JP" sz="1200" dirty="0"/>
          </a:p>
          <a:p>
            <a:r>
              <a:rPr kumimoji="1" lang="ja-JP" altLang="en-US" sz="1200" dirty="0"/>
              <a:t>してれば</a:t>
            </a:r>
            <a:endParaRPr kumimoji="1" lang="en-US" altLang="ja-JP" sz="1200" dirty="0"/>
          </a:p>
          <a:p>
            <a:r>
              <a:rPr lang="ja-JP" altLang="en-US" sz="1200" dirty="0"/>
              <a:t>価格主導権は</a:t>
            </a:r>
            <a:endParaRPr lang="en-US" altLang="ja-JP" sz="1200" dirty="0"/>
          </a:p>
          <a:p>
            <a:r>
              <a:rPr lang="ja-JP" altLang="en-US" sz="1200" dirty="0"/>
              <a:t>取りやすい</a:t>
            </a:r>
            <a:endParaRPr lang="en-US" altLang="ja-JP" sz="1200" dirty="0"/>
          </a:p>
          <a:p>
            <a:r>
              <a:rPr kumimoji="1" lang="ja-JP" altLang="en-US" sz="1200" dirty="0"/>
              <a:t>↓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52F96A1-64D0-429C-B48D-51011FECB03B}"/>
              </a:ext>
            </a:extLst>
          </p:cNvPr>
          <p:cNvSpPr txBox="1"/>
          <p:nvPr/>
        </p:nvSpPr>
        <p:spPr>
          <a:xfrm>
            <a:off x="383220" y="3478112"/>
            <a:ext cx="854117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/>
              <a:t>ユーザー技術・ユーザー評価技術</a:t>
            </a:r>
            <a:r>
              <a:rPr lang="ja-JP" altLang="en-US" sz="3200" b="1" dirty="0"/>
              <a:t>を社内に</a:t>
            </a:r>
            <a:endParaRPr lang="en-US" altLang="ja-JP" sz="3200" b="1" dirty="0"/>
          </a:p>
          <a:p>
            <a:r>
              <a:rPr lang="ja-JP" altLang="en-US" sz="3200" b="1" dirty="0"/>
              <a:t>取り入れる提案をする。</a:t>
            </a:r>
            <a:endParaRPr lang="en-US" altLang="ja-JP" sz="3200" b="1" dirty="0"/>
          </a:p>
          <a:p>
            <a:endParaRPr kumimoji="1" lang="en-US" altLang="ja-JP" sz="3200" b="1" dirty="0"/>
          </a:p>
          <a:p>
            <a:r>
              <a:rPr lang="ja-JP" altLang="en-US" sz="3200" b="1" dirty="0"/>
              <a:t>技術マーケッターの提案は、赤線部分を全て含めることが必須。</a:t>
            </a:r>
            <a:endParaRPr kumimoji="1" lang="en-US" altLang="ja-JP" sz="3200" b="1" dirty="0"/>
          </a:p>
        </p:txBody>
      </p:sp>
      <p:sp>
        <p:nvSpPr>
          <p:cNvPr id="25" name="テキスト ボックス 4">
            <a:extLst>
              <a:ext uri="{FF2B5EF4-FFF2-40B4-BE49-F238E27FC236}">
                <a16:creationId xmlns:a16="http://schemas.microsoft.com/office/drawing/2014/main" id="{86042F29-530C-F54F-8BAE-EF9D7CFF779A}"/>
              </a:ext>
            </a:extLst>
          </p:cNvPr>
          <p:cNvSpPr txBox="1"/>
          <p:nvPr/>
        </p:nvSpPr>
        <p:spPr>
          <a:xfrm>
            <a:off x="169274" y="885639"/>
            <a:ext cx="2331218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コア技術</a:t>
            </a:r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r>
              <a:rPr lang="ja-JP" altLang="en-US" dirty="0"/>
              <a:t>例）繊維／樹脂設計</a:t>
            </a:r>
            <a:endParaRPr kumimoji="1" lang="ja-JP" altLang="en-US" dirty="0"/>
          </a:p>
        </p:txBody>
      </p:sp>
      <p:sp>
        <p:nvSpPr>
          <p:cNvPr id="26" name="テキスト ボックス 6">
            <a:extLst>
              <a:ext uri="{FF2B5EF4-FFF2-40B4-BE49-F238E27FC236}">
                <a16:creationId xmlns:a16="http://schemas.microsoft.com/office/drawing/2014/main" id="{D6EFD9A4-F656-F342-9187-758709A09036}"/>
              </a:ext>
            </a:extLst>
          </p:cNvPr>
          <p:cNvSpPr txBox="1"/>
          <p:nvPr/>
        </p:nvSpPr>
        <p:spPr>
          <a:xfrm>
            <a:off x="2598191" y="885639"/>
            <a:ext cx="2987145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/>
              <a:t>基盤</a:t>
            </a:r>
            <a:r>
              <a:rPr kumimoji="1" lang="ja-JP" altLang="en-US" dirty="0"/>
              <a:t>技術</a:t>
            </a:r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r>
              <a:rPr lang="ja-JP" altLang="en-US" dirty="0"/>
              <a:t>例）熱伝導樹脂量産技術</a:t>
            </a:r>
            <a:endParaRPr kumimoji="1" lang="ja-JP" altLang="en-US" dirty="0"/>
          </a:p>
        </p:txBody>
      </p:sp>
      <p:sp>
        <p:nvSpPr>
          <p:cNvPr id="27" name="テキスト ボックス 7">
            <a:extLst>
              <a:ext uri="{FF2B5EF4-FFF2-40B4-BE49-F238E27FC236}">
                <a16:creationId xmlns:a16="http://schemas.microsoft.com/office/drawing/2014/main" id="{3A637BDF-E47B-6B4C-B893-19945D3EF88C}"/>
              </a:ext>
            </a:extLst>
          </p:cNvPr>
          <p:cNvSpPr txBox="1"/>
          <p:nvPr/>
        </p:nvSpPr>
        <p:spPr>
          <a:xfrm>
            <a:off x="5678087" y="885639"/>
            <a:ext cx="260021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/>
              <a:t>周辺技術</a:t>
            </a:r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r>
              <a:rPr lang="ja-JP" altLang="en-US" dirty="0"/>
              <a:t>例）熱伝導評価技術</a:t>
            </a:r>
            <a:endParaRPr kumimoji="1" lang="ja-JP" altLang="en-US" dirty="0"/>
          </a:p>
        </p:txBody>
      </p:sp>
      <p:sp>
        <p:nvSpPr>
          <p:cNvPr id="28" name="テキスト ボックス 10">
            <a:extLst>
              <a:ext uri="{FF2B5EF4-FFF2-40B4-BE49-F238E27FC236}">
                <a16:creationId xmlns:a16="http://schemas.microsoft.com/office/drawing/2014/main" id="{AA4AB8BE-1282-C44B-B745-F3AD6E91883E}"/>
              </a:ext>
            </a:extLst>
          </p:cNvPr>
          <p:cNvSpPr txBox="1"/>
          <p:nvPr/>
        </p:nvSpPr>
        <p:spPr>
          <a:xfrm>
            <a:off x="2588532" y="1932342"/>
            <a:ext cx="2995028" cy="92333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ユーザー技術</a:t>
            </a:r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r>
              <a:rPr lang="ja-JP" altLang="en-US" dirty="0"/>
              <a:t>例）成形・組立技術</a:t>
            </a:r>
            <a:endParaRPr kumimoji="1" lang="ja-JP" altLang="en-US" dirty="0"/>
          </a:p>
        </p:txBody>
      </p:sp>
      <p:sp>
        <p:nvSpPr>
          <p:cNvPr id="29" name="テキスト ボックス 11">
            <a:extLst>
              <a:ext uri="{FF2B5EF4-FFF2-40B4-BE49-F238E27FC236}">
                <a16:creationId xmlns:a16="http://schemas.microsoft.com/office/drawing/2014/main" id="{CBA3B630-130A-9E40-BAC9-D93CD08BE501}"/>
              </a:ext>
            </a:extLst>
          </p:cNvPr>
          <p:cNvSpPr txBox="1"/>
          <p:nvPr/>
        </p:nvSpPr>
        <p:spPr>
          <a:xfrm>
            <a:off x="5670108" y="1932342"/>
            <a:ext cx="2608189" cy="92333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ユーザー評価技術</a:t>
            </a:r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r>
              <a:rPr lang="ja-JP" altLang="en-US" dirty="0"/>
              <a:t>例）製品評価技術</a:t>
            </a:r>
            <a:endParaRPr kumimoji="1" lang="ja-JP" altLang="en-US" dirty="0"/>
          </a:p>
        </p:txBody>
      </p:sp>
      <p:sp>
        <p:nvSpPr>
          <p:cNvPr id="30" name="テキスト ボックス 13">
            <a:extLst>
              <a:ext uri="{FF2B5EF4-FFF2-40B4-BE49-F238E27FC236}">
                <a16:creationId xmlns:a16="http://schemas.microsoft.com/office/drawing/2014/main" id="{1AD74D12-7347-994F-AFEB-45E2074ACF77}"/>
              </a:ext>
            </a:extLst>
          </p:cNvPr>
          <p:cNvSpPr txBox="1"/>
          <p:nvPr/>
        </p:nvSpPr>
        <p:spPr>
          <a:xfrm>
            <a:off x="301576" y="2042875"/>
            <a:ext cx="2180493" cy="2616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00" dirty="0"/>
              <a:t>商品のためのコア・基盤</a:t>
            </a:r>
            <a:r>
              <a:rPr kumimoji="1" lang="ja-JP" altLang="en-US" sz="1100" dirty="0"/>
              <a:t>技術</a:t>
            </a:r>
          </a:p>
        </p:txBody>
      </p:sp>
      <p:sp>
        <p:nvSpPr>
          <p:cNvPr id="31" name="テキスト ボックス 14">
            <a:extLst>
              <a:ext uri="{FF2B5EF4-FFF2-40B4-BE49-F238E27FC236}">
                <a16:creationId xmlns:a16="http://schemas.microsoft.com/office/drawing/2014/main" id="{B2E21EFE-741F-FB4D-BB59-92E987E55963}"/>
              </a:ext>
            </a:extLst>
          </p:cNvPr>
          <p:cNvSpPr txBox="1"/>
          <p:nvPr/>
        </p:nvSpPr>
        <p:spPr>
          <a:xfrm>
            <a:off x="289134" y="2366097"/>
            <a:ext cx="2201308" cy="276999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1200" dirty="0"/>
              <a:t>ユーザー評価系技術</a:t>
            </a:r>
            <a:endParaRPr kumimoji="1" lang="ja-JP" altLang="en-US" sz="1200" dirty="0"/>
          </a:p>
        </p:txBody>
      </p:sp>
      <p:sp>
        <p:nvSpPr>
          <p:cNvPr id="32" name="正方形/長方形 15">
            <a:extLst>
              <a:ext uri="{FF2B5EF4-FFF2-40B4-BE49-F238E27FC236}">
                <a16:creationId xmlns:a16="http://schemas.microsoft.com/office/drawing/2014/main" id="{3269F139-AC7A-F941-A67C-AD6E1487955F}"/>
              </a:ext>
            </a:extLst>
          </p:cNvPr>
          <p:cNvSpPr/>
          <p:nvPr/>
        </p:nvSpPr>
        <p:spPr>
          <a:xfrm>
            <a:off x="108983" y="769297"/>
            <a:ext cx="8239648" cy="232117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113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4E0C7-3133-8246-91CA-644ED596D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ユーザー評価系の理解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A65E24-02EB-2E4B-882A-240894628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DA2489-A4DC-644A-AFF8-6EC2B835A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513394-317A-C743-8FEC-2E3FB8579EFE}"/>
              </a:ext>
            </a:extLst>
          </p:cNvPr>
          <p:cNvSpPr txBox="1"/>
          <p:nvPr/>
        </p:nvSpPr>
        <p:spPr>
          <a:xfrm>
            <a:off x="934585" y="757385"/>
            <a:ext cx="810905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sz="3200" b="1" dirty="0">
                <a:latin typeface="Meiryo" panose="020B0604030504040204" pitchFamily="34" charset="-128"/>
                <a:ea typeface="Meiryo" panose="020B0604030504040204" pitchFamily="34" charset="-128"/>
              </a:rPr>
              <a:t>下のユーザー技術・ユーザー評価技術は、顧客の先取りができれば良い訳ではない。</a:t>
            </a:r>
          </a:p>
          <a:p>
            <a:endParaRPr lang="en-JP" sz="24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en-JP" sz="24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en-JP" sz="24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en-JP" sz="24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en-JP" sz="24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en-JP" sz="2400" b="1" dirty="0">
                <a:latin typeface="Meiryo" panose="020B0604030504040204" pitchFamily="34" charset="-128"/>
                <a:ea typeface="Meiryo" panose="020B0604030504040204" pitchFamily="34" charset="-128"/>
              </a:rPr>
              <a:t>ユーザー評価系が競合他社と同じだったらどうなるか？</a:t>
            </a:r>
          </a:p>
          <a:p>
            <a:endParaRPr lang="en-JP" sz="24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en-JP" sz="2400" b="1" dirty="0">
                <a:latin typeface="Meiryo" panose="020B0604030504040204" pitchFamily="34" charset="-128"/>
                <a:ea typeface="Meiryo" panose="020B0604030504040204" pitchFamily="34" charset="-128"/>
              </a:rPr>
              <a:t>競合と同じ評価しかできない以上、同じ提案になる。</a:t>
            </a:r>
          </a:p>
          <a:p>
            <a:endParaRPr lang="en-JP" sz="24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en-JP" sz="2400" b="1" dirty="0">
                <a:latin typeface="Meiryo" panose="020B0604030504040204" pitchFamily="34" charset="-128"/>
                <a:ea typeface="Meiryo" panose="020B0604030504040204" pitchFamily="34" charset="-128"/>
              </a:rPr>
              <a:t>ユーザー評価系は、競合対比で決められなければならない。マーケッターは競合がどの程度のユーザー評価系を持っているか、知っている必要がある。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0B1C35E-CA26-2B48-955D-60E600DDDD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0605" y="1715323"/>
            <a:ext cx="6249447" cy="1850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369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3A15C-6893-224A-B37B-EFDA3F651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どうやって競合のユーザー評価系を知るのか？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B77FC7-DE85-F043-A9DB-AADEC2B70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許可のない複製（電子化含む）は著作権法で禁止されています。</a:t>
            </a:r>
            <a:r>
              <a:rPr lang="en-US" altLang="ja-JP"/>
              <a:t>© JOSUI INC.</a:t>
            </a:r>
            <a:r>
              <a:rPr lang="ja-JP" altLang="en-US"/>
              <a:t>貴社のコンプライアンスにご注意下さい。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3C1830-4906-504F-BDAE-00F2BFC13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7E16-ADB4-B142-B332-263287BED0B0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sp>
        <p:nvSpPr>
          <p:cNvPr id="5" name="Folded Corner 4">
            <a:extLst>
              <a:ext uri="{FF2B5EF4-FFF2-40B4-BE49-F238E27FC236}">
                <a16:creationId xmlns:a16="http://schemas.microsoft.com/office/drawing/2014/main" id="{A5D907DA-514A-5141-8FA4-7B4F0A93AD4E}"/>
              </a:ext>
            </a:extLst>
          </p:cNvPr>
          <p:cNvSpPr/>
          <p:nvPr/>
        </p:nvSpPr>
        <p:spPr>
          <a:xfrm>
            <a:off x="1742172" y="2009315"/>
            <a:ext cx="2541070" cy="2233062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競合の特許明細書</a:t>
            </a:r>
          </a:p>
          <a:p>
            <a:pPr algn="ctr"/>
            <a:endParaRPr lang="en-JP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en-JP" sz="1400" dirty="0">
                <a:latin typeface="Meiryo" panose="020B0604030504040204" pitchFamily="34" charset="-128"/>
                <a:ea typeface="Meiryo" panose="020B0604030504040204" pitchFamily="34" charset="-128"/>
              </a:rPr>
              <a:t>◯◯という課題がある。</a:t>
            </a:r>
          </a:p>
          <a:p>
            <a:r>
              <a:rPr lang="en-JP" sz="1400" dirty="0">
                <a:latin typeface="Meiryo" panose="020B0604030504040204" pitchFamily="34" charset="-128"/>
                <a:ea typeface="Meiryo" panose="020B0604030504040204" pitchFamily="34" charset="-128"/>
              </a:rPr>
              <a:t>✕✕という解決策がある。</a:t>
            </a:r>
          </a:p>
          <a:p>
            <a:endParaRPr lang="en-JP" sz="14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en-JP" sz="1400" dirty="0">
                <a:latin typeface="Meiryo" panose="020B0604030504040204" pitchFamily="34" charset="-128"/>
                <a:ea typeface="Meiryo" panose="020B0604030504040204" pitchFamily="34" charset="-128"/>
              </a:rPr>
              <a:t>△△という評価をした。</a:t>
            </a:r>
          </a:p>
          <a:p>
            <a:r>
              <a:rPr lang="en-JP" sz="1400" dirty="0">
                <a:latin typeface="Meiryo" panose="020B0604030504040204" pitchFamily="34" charset="-128"/>
                <a:ea typeface="Meiryo" panose="020B0604030504040204" pitchFamily="34" charset="-128"/>
              </a:rPr>
              <a:t>□□という効果があった。</a:t>
            </a:r>
          </a:p>
          <a:p>
            <a:endParaRPr lang="en-JP" sz="14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en-JP" sz="14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220C187D-D125-2247-A97E-E51694C769C7}"/>
              </a:ext>
            </a:extLst>
          </p:cNvPr>
          <p:cNvSpPr/>
          <p:nvPr/>
        </p:nvSpPr>
        <p:spPr>
          <a:xfrm>
            <a:off x="5053263" y="2675825"/>
            <a:ext cx="3214838" cy="1482290"/>
          </a:xfrm>
          <a:prstGeom prst="wedgeRoundRectCallout">
            <a:avLst>
              <a:gd name="adj1" fmla="val 59407"/>
              <a:gd name="adj2" fmla="val 46346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どうやったらこのような課題が発見でき、評価ができるのか？</a:t>
            </a:r>
          </a:p>
          <a:p>
            <a:pPr algn="r"/>
            <a:endParaRPr lang="en-JP" sz="14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algn="r"/>
            <a:r>
              <a:rPr lang="en-JP" sz="1400" dirty="0">
                <a:latin typeface="Meiryo" panose="020B0604030504040204" pitchFamily="34" charset="-128"/>
                <a:ea typeface="Meiryo" panose="020B0604030504040204" pitchFamily="34" charset="-128"/>
              </a:rPr>
              <a:t>競合が優れている場合</a:t>
            </a:r>
          </a:p>
        </p:txBody>
      </p:sp>
      <p:sp>
        <p:nvSpPr>
          <p:cNvPr id="7" name="Rounded Rectangular Callout 6">
            <a:extLst>
              <a:ext uri="{FF2B5EF4-FFF2-40B4-BE49-F238E27FC236}">
                <a16:creationId xmlns:a16="http://schemas.microsoft.com/office/drawing/2014/main" id="{FFC93C02-6528-B14D-AA33-AA2FB0F2B6C2}"/>
              </a:ext>
            </a:extLst>
          </p:cNvPr>
          <p:cNvSpPr/>
          <p:nvPr/>
        </p:nvSpPr>
        <p:spPr>
          <a:xfrm>
            <a:off x="5056474" y="4389119"/>
            <a:ext cx="3214838" cy="1482291"/>
          </a:xfrm>
          <a:prstGeom prst="wedgeRoundRectCallout">
            <a:avLst>
              <a:gd name="adj1" fmla="val 59407"/>
              <a:gd name="adj2" fmla="val 46346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この程度の評価しかできないなら大したユーザー評価系は持っていないな。</a:t>
            </a:r>
          </a:p>
          <a:p>
            <a:pPr algn="r"/>
            <a:endParaRPr lang="en-JP" sz="14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algn="r"/>
            <a:r>
              <a:rPr lang="en-JP" sz="1400" dirty="0">
                <a:latin typeface="Meiryo" panose="020B0604030504040204" pitchFamily="34" charset="-128"/>
                <a:ea typeface="Meiryo" panose="020B0604030504040204" pitchFamily="34" charset="-128"/>
              </a:rPr>
              <a:t>競合が劣位の場合</a:t>
            </a:r>
            <a:endParaRPr lang="en-JP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C70C58-D631-5248-B1D6-233E00E17A5E}"/>
              </a:ext>
            </a:extLst>
          </p:cNvPr>
          <p:cNvSpPr txBox="1"/>
          <p:nvPr/>
        </p:nvSpPr>
        <p:spPr>
          <a:xfrm>
            <a:off x="1093335" y="728945"/>
            <a:ext cx="80314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sz="2800" dirty="0">
                <a:latin typeface="Meiryo" panose="020B0604030504040204" pitchFamily="34" charset="-128"/>
                <a:ea typeface="Meiryo" panose="020B0604030504040204" pitchFamily="34" charset="-128"/>
              </a:rPr>
              <a:t>競合の保有するユーザー評価系は、競合の出す</a:t>
            </a:r>
          </a:p>
          <a:p>
            <a:r>
              <a:rPr lang="en-JP" sz="2800" dirty="0">
                <a:latin typeface="Meiryo" panose="020B0604030504040204" pitchFamily="34" charset="-128"/>
                <a:ea typeface="Meiryo" panose="020B0604030504040204" pitchFamily="34" charset="-128"/>
              </a:rPr>
              <a:t>商品や特許明細書からみて、</a:t>
            </a:r>
            <a:r>
              <a:rPr lang="en-JP" sz="2800" b="1" dirty="0">
                <a:latin typeface="Meiryo" panose="020B0604030504040204" pitchFamily="34" charset="-128"/>
                <a:ea typeface="Meiryo" panose="020B0604030504040204" pitchFamily="34" charset="-128"/>
              </a:rPr>
              <a:t>考える</a:t>
            </a:r>
            <a:r>
              <a:rPr lang="en-JP" sz="2800" dirty="0">
                <a:latin typeface="Meiryo" panose="020B0604030504040204" pitchFamily="34" charset="-128"/>
                <a:ea typeface="Meiryo" panose="020B0604030504040204" pitchFamily="34" charset="-128"/>
              </a:rPr>
              <a:t>ことで知る。</a:t>
            </a:r>
          </a:p>
        </p:txBody>
      </p:sp>
      <p:sp>
        <p:nvSpPr>
          <p:cNvPr id="9" name="Cube 8">
            <a:extLst>
              <a:ext uri="{FF2B5EF4-FFF2-40B4-BE49-F238E27FC236}">
                <a16:creationId xmlns:a16="http://schemas.microsoft.com/office/drawing/2014/main" id="{BC93F649-5E22-3C4B-8801-CEE8DBB95570}"/>
              </a:ext>
            </a:extLst>
          </p:cNvPr>
          <p:cNvSpPr/>
          <p:nvPr/>
        </p:nvSpPr>
        <p:spPr>
          <a:xfrm>
            <a:off x="1742172" y="4774131"/>
            <a:ext cx="2435192" cy="1097279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>
                <a:latin typeface="Meiryo" panose="020B0604030504040204" pitchFamily="34" charset="-128"/>
                <a:ea typeface="Meiryo" panose="020B0604030504040204" pitchFamily="34" charset="-128"/>
              </a:rPr>
              <a:t>競合の商品</a:t>
            </a:r>
          </a:p>
        </p:txBody>
      </p:sp>
    </p:spTree>
    <p:extLst>
      <p:ext uri="{BB962C8B-B14F-4D97-AF65-F5344CB8AC3E}">
        <p14:creationId xmlns:p14="http://schemas.microsoft.com/office/powerpoint/2010/main" val="3023452733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33526</TotalTime>
  <Words>2268</Words>
  <Application>Microsoft Macintosh PowerPoint</Application>
  <PresentationFormat>A4 210 x 297 mm</PresentationFormat>
  <Paragraphs>343</Paragraphs>
  <Slides>25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30" baseType="lpstr">
      <vt:lpstr>Meiryo</vt:lpstr>
      <vt:lpstr>Meiryo</vt:lpstr>
      <vt:lpstr>Arial</vt:lpstr>
      <vt:lpstr>Calibri</vt:lpstr>
      <vt:lpstr>ホワイト</vt:lpstr>
      <vt:lpstr>互応化学工業株式会社  営業のソリューション化研修 第３回目</vt:lpstr>
      <vt:lpstr>本日のご発表者</vt:lpstr>
      <vt:lpstr>宿題</vt:lpstr>
      <vt:lpstr>営業のソリューション化、営業担当者向け</vt:lpstr>
      <vt:lpstr>営業のソリューション化研修内容（リアル研修）</vt:lpstr>
      <vt:lpstr>ユーザー評価系</vt:lpstr>
      <vt:lpstr>「お客様よりよく知っている」状態にするための、技術マーケッターの提案の範囲</vt:lpstr>
      <vt:lpstr>ユーザー評価系の理解</vt:lpstr>
      <vt:lpstr>どうやって競合のユーザー評価系を知るのか？</vt:lpstr>
      <vt:lpstr>ユーザー評価系のワークシート</vt:lpstr>
      <vt:lpstr>まとめ</vt:lpstr>
      <vt:lpstr>商談前準備、 潜在課題発掘シート</vt:lpstr>
      <vt:lpstr>商談前準備はなぜ必要か？</vt:lpstr>
      <vt:lpstr>事前準備マニュアル　全７０分</vt:lpstr>
      <vt:lpstr>商談前準備のあり方</vt:lpstr>
      <vt:lpstr>商談前の準備シート</vt:lpstr>
      <vt:lpstr>商談の進め方</vt:lpstr>
      <vt:lpstr>潜在課題発掘シートのイメージ</vt:lpstr>
      <vt:lpstr>宿題のフォーマット</vt:lpstr>
      <vt:lpstr>ユーザー評価系のワークシート</vt:lpstr>
      <vt:lpstr>部下の方の商談前準備に対するフィードバック</vt:lpstr>
      <vt:lpstr>商談前準備シート／潜在課題発掘シートの必要性について</vt:lpstr>
      <vt:lpstr>部下の方の潜在課題発掘シートに対するフィードバック</vt:lpstr>
      <vt:lpstr>商談前準備の状況について</vt:lpstr>
      <vt:lpstr>商談前準備シートの必要性について</vt:lpstr>
    </vt:vector>
  </TitlesOfParts>
  <Manager/>
  <Company>JOSUI INC.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nakamura daisuke</dc:creator>
  <cp:keywords/>
  <dc:description/>
  <cp:lastModifiedBy>XEBEC-Nakamura</cp:lastModifiedBy>
  <cp:revision>1770</cp:revision>
  <cp:lastPrinted>2022-05-22T08:37:03Z</cp:lastPrinted>
  <dcterms:created xsi:type="dcterms:W3CDTF">2013-05-29T04:50:50Z</dcterms:created>
  <dcterms:modified xsi:type="dcterms:W3CDTF">2024-12-11T07:01:07Z</dcterms:modified>
  <cp:category/>
</cp:coreProperties>
</file>